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6" r:id="rId38"/>
    <p:sldId id="297" r:id="rId39"/>
    <p:sldId id="292" r:id="rId40"/>
    <p:sldId id="293" r:id="rId41"/>
    <p:sldId id="294" r:id="rId42"/>
    <p:sldId id="29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0CF241-2AEE-43A6-A17D-FAFED90DA232}"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A892A-917B-4173-9FED-D134244CBC95}" type="slidenum">
              <a:rPr lang="en-US" smtClean="0"/>
              <a:t>‹#›</a:t>
            </a:fld>
            <a:endParaRPr lang="en-US"/>
          </a:p>
        </p:txBody>
      </p:sp>
    </p:spTree>
    <p:extLst>
      <p:ext uri="{BB962C8B-B14F-4D97-AF65-F5344CB8AC3E}">
        <p14:creationId xmlns:p14="http://schemas.microsoft.com/office/powerpoint/2010/main" val="3394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0CF241-2AEE-43A6-A17D-FAFED90DA232}"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A892A-917B-4173-9FED-D134244CBC95}" type="slidenum">
              <a:rPr lang="en-US" smtClean="0"/>
              <a:t>‹#›</a:t>
            </a:fld>
            <a:endParaRPr lang="en-US"/>
          </a:p>
        </p:txBody>
      </p:sp>
    </p:spTree>
    <p:extLst>
      <p:ext uri="{BB962C8B-B14F-4D97-AF65-F5344CB8AC3E}">
        <p14:creationId xmlns:p14="http://schemas.microsoft.com/office/powerpoint/2010/main" val="92199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0CF241-2AEE-43A6-A17D-FAFED90DA232}"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A892A-917B-4173-9FED-D134244CBC95}" type="slidenum">
              <a:rPr lang="en-US" smtClean="0"/>
              <a:t>‹#›</a:t>
            </a:fld>
            <a:endParaRPr lang="en-US"/>
          </a:p>
        </p:txBody>
      </p:sp>
    </p:spTree>
    <p:extLst>
      <p:ext uri="{BB962C8B-B14F-4D97-AF65-F5344CB8AC3E}">
        <p14:creationId xmlns:p14="http://schemas.microsoft.com/office/powerpoint/2010/main" val="231959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0CF241-2AEE-43A6-A17D-FAFED90DA232}"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A892A-917B-4173-9FED-D134244CBC95}" type="slidenum">
              <a:rPr lang="en-US" smtClean="0"/>
              <a:t>‹#›</a:t>
            </a:fld>
            <a:endParaRPr lang="en-US"/>
          </a:p>
        </p:txBody>
      </p:sp>
    </p:spTree>
    <p:extLst>
      <p:ext uri="{BB962C8B-B14F-4D97-AF65-F5344CB8AC3E}">
        <p14:creationId xmlns:p14="http://schemas.microsoft.com/office/powerpoint/2010/main" val="3080302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0CF241-2AEE-43A6-A17D-FAFED90DA232}"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A892A-917B-4173-9FED-D134244CBC95}" type="slidenum">
              <a:rPr lang="en-US" smtClean="0"/>
              <a:t>‹#›</a:t>
            </a:fld>
            <a:endParaRPr lang="en-US"/>
          </a:p>
        </p:txBody>
      </p:sp>
    </p:spTree>
    <p:extLst>
      <p:ext uri="{BB962C8B-B14F-4D97-AF65-F5344CB8AC3E}">
        <p14:creationId xmlns:p14="http://schemas.microsoft.com/office/powerpoint/2010/main" val="2183825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0CF241-2AEE-43A6-A17D-FAFED90DA232}"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6A892A-917B-4173-9FED-D134244CBC95}" type="slidenum">
              <a:rPr lang="en-US" smtClean="0"/>
              <a:t>‹#›</a:t>
            </a:fld>
            <a:endParaRPr lang="en-US"/>
          </a:p>
        </p:txBody>
      </p:sp>
    </p:spTree>
    <p:extLst>
      <p:ext uri="{BB962C8B-B14F-4D97-AF65-F5344CB8AC3E}">
        <p14:creationId xmlns:p14="http://schemas.microsoft.com/office/powerpoint/2010/main" val="203188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0CF241-2AEE-43A6-A17D-FAFED90DA232}" type="datetimeFigureOut">
              <a:rPr lang="en-US" smtClean="0"/>
              <a:t>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6A892A-917B-4173-9FED-D134244CBC95}" type="slidenum">
              <a:rPr lang="en-US" smtClean="0"/>
              <a:t>‹#›</a:t>
            </a:fld>
            <a:endParaRPr lang="en-US"/>
          </a:p>
        </p:txBody>
      </p:sp>
    </p:spTree>
    <p:extLst>
      <p:ext uri="{BB962C8B-B14F-4D97-AF65-F5344CB8AC3E}">
        <p14:creationId xmlns:p14="http://schemas.microsoft.com/office/powerpoint/2010/main" val="3842161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0CF241-2AEE-43A6-A17D-FAFED90DA232}" type="datetimeFigureOut">
              <a:rPr lang="en-US" smtClean="0"/>
              <a:t>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6A892A-917B-4173-9FED-D134244CBC95}" type="slidenum">
              <a:rPr lang="en-US" smtClean="0"/>
              <a:t>‹#›</a:t>
            </a:fld>
            <a:endParaRPr lang="en-US"/>
          </a:p>
        </p:txBody>
      </p:sp>
    </p:spTree>
    <p:extLst>
      <p:ext uri="{BB962C8B-B14F-4D97-AF65-F5344CB8AC3E}">
        <p14:creationId xmlns:p14="http://schemas.microsoft.com/office/powerpoint/2010/main" val="4096608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0CF241-2AEE-43A6-A17D-FAFED90DA232}" type="datetimeFigureOut">
              <a:rPr lang="en-US" smtClean="0"/>
              <a:t>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6A892A-917B-4173-9FED-D134244CBC95}" type="slidenum">
              <a:rPr lang="en-US" smtClean="0"/>
              <a:t>‹#›</a:t>
            </a:fld>
            <a:endParaRPr lang="en-US"/>
          </a:p>
        </p:txBody>
      </p:sp>
    </p:spTree>
    <p:extLst>
      <p:ext uri="{BB962C8B-B14F-4D97-AF65-F5344CB8AC3E}">
        <p14:creationId xmlns:p14="http://schemas.microsoft.com/office/powerpoint/2010/main" val="42030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0CF241-2AEE-43A6-A17D-FAFED90DA232}"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6A892A-917B-4173-9FED-D134244CBC95}" type="slidenum">
              <a:rPr lang="en-US" smtClean="0"/>
              <a:t>‹#›</a:t>
            </a:fld>
            <a:endParaRPr lang="en-US"/>
          </a:p>
        </p:txBody>
      </p:sp>
    </p:spTree>
    <p:extLst>
      <p:ext uri="{BB962C8B-B14F-4D97-AF65-F5344CB8AC3E}">
        <p14:creationId xmlns:p14="http://schemas.microsoft.com/office/powerpoint/2010/main" val="3878105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0CF241-2AEE-43A6-A17D-FAFED90DA232}"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6A892A-917B-4173-9FED-D134244CBC95}" type="slidenum">
              <a:rPr lang="en-US" smtClean="0"/>
              <a:t>‹#›</a:t>
            </a:fld>
            <a:endParaRPr lang="en-US"/>
          </a:p>
        </p:txBody>
      </p:sp>
    </p:spTree>
    <p:extLst>
      <p:ext uri="{BB962C8B-B14F-4D97-AF65-F5344CB8AC3E}">
        <p14:creationId xmlns:p14="http://schemas.microsoft.com/office/powerpoint/2010/main" val="3983083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0CF241-2AEE-43A6-A17D-FAFED90DA232}" type="datetimeFigureOut">
              <a:rPr lang="en-US" smtClean="0"/>
              <a:t>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6A892A-917B-4173-9FED-D134244CBC95}" type="slidenum">
              <a:rPr lang="en-US" smtClean="0"/>
              <a:t>‹#›</a:t>
            </a:fld>
            <a:endParaRPr lang="en-US"/>
          </a:p>
        </p:txBody>
      </p:sp>
    </p:spTree>
    <p:extLst>
      <p:ext uri="{BB962C8B-B14F-4D97-AF65-F5344CB8AC3E}">
        <p14:creationId xmlns:p14="http://schemas.microsoft.com/office/powerpoint/2010/main" val="3561031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20868" y="1914257"/>
            <a:ext cx="4363695" cy="1200329"/>
          </a:xfrm>
          <a:prstGeom prst="rect">
            <a:avLst/>
          </a:prstGeom>
          <a:noFill/>
        </p:spPr>
        <p:txBody>
          <a:bodyPr wrap="none" rtlCol="0">
            <a:spAutoFit/>
          </a:bodyPr>
          <a:lstStyle/>
          <a:p>
            <a:r>
              <a:rPr lang="en-US" sz="7200" dirty="0" smtClean="0"/>
              <a:t>I2C </a:t>
            </a:r>
            <a:r>
              <a:rPr lang="en-US" sz="7200" dirty="0"/>
              <a:t>D</a:t>
            </a:r>
            <a:r>
              <a:rPr lang="en-US" sz="7200" dirty="0" smtClean="0"/>
              <a:t>RIVER</a:t>
            </a:r>
            <a:endParaRPr lang="en-US" sz="7200" dirty="0"/>
          </a:p>
        </p:txBody>
      </p:sp>
    </p:spTree>
    <p:extLst>
      <p:ext uri="{BB962C8B-B14F-4D97-AF65-F5344CB8AC3E}">
        <p14:creationId xmlns:p14="http://schemas.microsoft.com/office/powerpoint/2010/main" val="792269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5" name="Rectangle 4"/>
          <p:cNvSpPr/>
          <p:nvPr/>
        </p:nvSpPr>
        <p:spPr>
          <a:xfrm>
            <a:off x="1026911" y="272534"/>
            <a:ext cx="4839786" cy="369332"/>
          </a:xfrm>
          <a:prstGeom prst="rect">
            <a:avLst/>
          </a:prstGeom>
        </p:spPr>
        <p:txBody>
          <a:bodyPr wrap="none">
            <a:spAutoFit/>
          </a:bodyPr>
          <a:lstStyle/>
          <a:p>
            <a:r>
              <a:rPr lang="en-US" b="0" i="0" dirty="0" smtClean="0">
                <a:effectLst/>
                <a:latin typeface="Montserrat"/>
              </a:rPr>
              <a:t>The master sends or receives the data frame:</a:t>
            </a:r>
            <a:endParaRPr lang="en-US" dirty="0"/>
          </a:p>
        </p:txBody>
      </p:sp>
      <p:pic>
        <p:nvPicPr>
          <p:cNvPr id="6" name="Picture 5"/>
          <p:cNvPicPr>
            <a:picLocks noChangeAspect="1"/>
          </p:cNvPicPr>
          <p:nvPr/>
        </p:nvPicPr>
        <p:blipFill>
          <a:blip r:embed="rId2"/>
          <a:stretch>
            <a:fillRect/>
          </a:stretch>
        </p:blipFill>
        <p:spPr>
          <a:xfrm>
            <a:off x="2808436" y="1067450"/>
            <a:ext cx="6592220" cy="4706007"/>
          </a:xfrm>
          <a:prstGeom prst="rect">
            <a:avLst/>
          </a:prstGeom>
        </p:spPr>
      </p:pic>
    </p:spTree>
    <p:extLst>
      <p:ext uri="{BB962C8B-B14F-4D97-AF65-F5344CB8AC3E}">
        <p14:creationId xmlns:p14="http://schemas.microsoft.com/office/powerpoint/2010/main" val="3845270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5" name="Rectangle 4"/>
          <p:cNvSpPr/>
          <p:nvPr/>
        </p:nvSpPr>
        <p:spPr>
          <a:xfrm>
            <a:off x="997009" y="134034"/>
            <a:ext cx="11078197" cy="646331"/>
          </a:xfrm>
          <a:prstGeom prst="rect">
            <a:avLst/>
          </a:prstGeom>
        </p:spPr>
        <p:txBody>
          <a:bodyPr wrap="square">
            <a:spAutoFit/>
          </a:bodyPr>
          <a:lstStyle/>
          <a:p>
            <a:r>
              <a:rPr lang="en-US" b="0" i="0" dirty="0" smtClean="0">
                <a:effectLst/>
                <a:latin typeface="Montserrat"/>
              </a:rPr>
              <a:t>After each data frame has been transferred, the receiving device returns another ACK bit to the sender to acknowledge successful receipt of the frame:</a:t>
            </a:r>
            <a:endParaRPr lang="en-US" dirty="0"/>
          </a:p>
        </p:txBody>
      </p:sp>
      <p:pic>
        <p:nvPicPr>
          <p:cNvPr id="6" name="Picture 5"/>
          <p:cNvPicPr>
            <a:picLocks noChangeAspect="1"/>
          </p:cNvPicPr>
          <p:nvPr/>
        </p:nvPicPr>
        <p:blipFill>
          <a:blip r:embed="rId2"/>
          <a:stretch>
            <a:fillRect/>
          </a:stretch>
        </p:blipFill>
        <p:spPr>
          <a:xfrm>
            <a:off x="3378333" y="1278572"/>
            <a:ext cx="5315692" cy="4505954"/>
          </a:xfrm>
          <a:prstGeom prst="rect">
            <a:avLst/>
          </a:prstGeom>
        </p:spPr>
      </p:pic>
    </p:spTree>
    <p:extLst>
      <p:ext uri="{BB962C8B-B14F-4D97-AF65-F5344CB8AC3E}">
        <p14:creationId xmlns:p14="http://schemas.microsoft.com/office/powerpoint/2010/main" val="24985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5" name="Rectangle 4"/>
          <p:cNvSpPr/>
          <p:nvPr/>
        </p:nvSpPr>
        <p:spPr>
          <a:xfrm>
            <a:off x="1150834" y="70311"/>
            <a:ext cx="10967102" cy="646331"/>
          </a:xfrm>
          <a:prstGeom prst="rect">
            <a:avLst/>
          </a:prstGeom>
        </p:spPr>
        <p:txBody>
          <a:bodyPr wrap="square">
            <a:spAutoFit/>
          </a:bodyPr>
          <a:lstStyle/>
          <a:p>
            <a:r>
              <a:rPr lang="en-US" b="0" i="0" dirty="0" smtClean="0">
                <a:effectLst/>
                <a:latin typeface="Montserrat"/>
              </a:rPr>
              <a:t>To stop the data transmission, the master sends a stop condition to the slave by switching SCL high before switching SDA high:</a:t>
            </a:r>
            <a:endParaRPr lang="en-US" dirty="0"/>
          </a:p>
        </p:txBody>
      </p:sp>
      <p:pic>
        <p:nvPicPr>
          <p:cNvPr id="6" name="Picture 5"/>
          <p:cNvPicPr>
            <a:picLocks noChangeAspect="1"/>
          </p:cNvPicPr>
          <p:nvPr/>
        </p:nvPicPr>
        <p:blipFill>
          <a:blip r:embed="rId2"/>
          <a:stretch>
            <a:fillRect/>
          </a:stretch>
        </p:blipFill>
        <p:spPr>
          <a:xfrm>
            <a:off x="3110057" y="1349461"/>
            <a:ext cx="6211167" cy="4706007"/>
          </a:xfrm>
          <a:prstGeom prst="rect">
            <a:avLst/>
          </a:prstGeom>
        </p:spPr>
      </p:pic>
    </p:spTree>
    <p:extLst>
      <p:ext uri="{BB962C8B-B14F-4D97-AF65-F5344CB8AC3E}">
        <p14:creationId xmlns:p14="http://schemas.microsoft.com/office/powerpoint/2010/main" val="98661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770" y="73845"/>
            <a:ext cx="1638590" cy="369332"/>
          </a:xfrm>
          <a:prstGeom prst="rect">
            <a:avLst/>
          </a:prstGeom>
        </p:spPr>
        <p:txBody>
          <a:bodyPr wrap="none">
            <a:spAutoFit/>
          </a:bodyPr>
          <a:lstStyle/>
          <a:p>
            <a:r>
              <a:rPr lang="en-US" dirty="0" smtClean="0">
                <a:solidFill>
                  <a:srgbClr val="FF0000"/>
                </a:solidFill>
              </a:rPr>
              <a:t>Mode selection</a:t>
            </a:r>
            <a:endParaRPr lang="en-US" dirty="0">
              <a:solidFill>
                <a:srgbClr val="FF0000"/>
              </a:solidFill>
            </a:endParaRPr>
          </a:p>
        </p:txBody>
      </p:sp>
      <p:sp>
        <p:nvSpPr>
          <p:cNvPr id="5" name="Rectangle 4"/>
          <p:cNvSpPr/>
          <p:nvPr/>
        </p:nvSpPr>
        <p:spPr>
          <a:xfrm>
            <a:off x="63770" y="531784"/>
            <a:ext cx="6096000" cy="2585323"/>
          </a:xfrm>
          <a:prstGeom prst="rect">
            <a:avLst/>
          </a:prstGeom>
        </p:spPr>
        <p:txBody>
          <a:bodyPr>
            <a:spAutoFit/>
          </a:bodyPr>
          <a:lstStyle/>
          <a:p>
            <a:r>
              <a:rPr lang="en-US" dirty="0" smtClean="0"/>
              <a:t>The interface can operate in one of the four following modes: </a:t>
            </a:r>
          </a:p>
          <a:p>
            <a:endParaRPr lang="en-US" dirty="0" smtClean="0"/>
          </a:p>
          <a:p>
            <a:r>
              <a:rPr lang="en-US" dirty="0" smtClean="0"/>
              <a:t>    • Slave transmitter </a:t>
            </a:r>
          </a:p>
          <a:p>
            <a:endParaRPr lang="en-US" dirty="0" smtClean="0"/>
          </a:p>
          <a:p>
            <a:r>
              <a:rPr lang="en-US" dirty="0" smtClean="0"/>
              <a:t>    • Slave receiver </a:t>
            </a:r>
          </a:p>
          <a:p>
            <a:endParaRPr lang="en-US" dirty="0" smtClean="0"/>
          </a:p>
          <a:p>
            <a:r>
              <a:rPr lang="en-US" dirty="0" smtClean="0"/>
              <a:t>    • Master transmitter</a:t>
            </a:r>
          </a:p>
          <a:p>
            <a:endParaRPr lang="en-US" dirty="0" smtClean="0"/>
          </a:p>
          <a:p>
            <a:r>
              <a:rPr lang="en-US" dirty="0" smtClean="0"/>
              <a:t>    • Master receiver</a:t>
            </a:r>
            <a:endParaRPr lang="en-US" dirty="0"/>
          </a:p>
        </p:txBody>
      </p:sp>
      <p:sp>
        <p:nvSpPr>
          <p:cNvPr id="6" name="Rectangle 5"/>
          <p:cNvSpPr/>
          <p:nvPr/>
        </p:nvSpPr>
        <p:spPr>
          <a:xfrm>
            <a:off x="125336" y="3604736"/>
            <a:ext cx="11650767" cy="646331"/>
          </a:xfrm>
          <a:prstGeom prst="rect">
            <a:avLst/>
          </a:prstGeom>
        </p:spPr>
        <p:txBody>
          <a:bodyPr wrap="square">
            <a:spAutoFit/>
          </a:bodyPr>
          <a:lstStyle/>
          <a:p>
            <a:r>
              <a:rPr lang="en-US" dirty="0" smtClean="0"/>
              <a:t>By default, it operates in slave mode. The interface automatically switches from slave to master, after it generates a START condition and from master to slave, if an arbitration loss or a Stop generation occurs, allowing </a:t>
            </a:r>
            <a:r>
              <a:rPr lang="en-US" dirty="0" err="1" smtClean="0"/>
              <a:t>multimaster</a:t>
            </a:r>
            <a:r>
              <a:rPr lang="en-US" dirty="0" smtClean="0"/>
              <a:t> capability.</a:t>
            </a:r>
            <a:endParaRPr lang="en-US" dirty="0"/>
          </a:p>
        </p:txBody>
      </p:sp>
    </p:spTree>
    <p:extLst>
      <p:ext uri="{BB962C8B-B14F-4D97-AF65-F5344CB8AC3E}">
        <p14:creationId xmlns:p14="http://schemas.microsoft.com/office/powerpoint/2010/main" val="2449498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135393" cy="369332"/>
          </a:xfrm>
          <a:prstGeom prst="rect">
            <a:avLst/>
          </a:prstGeom>
        </p:spPr>
        <p:txBody>
          <a:bodyPr wrap="none">
            <a:spAutoFit/>
          </a:bodyPr>
          <a:lstStyle/>
          <a:p>
            <a:r>
              <a:rPr lang="en-US" dirty="0" smtClean="0">
                <a:solidFill>
                  <a:srgbClr val="FF0000"/>
                </a:solidFill>
              </a:rPr>
              <a:t>Communication flow</a:t>
            </a:r>
            <a:endParaRPr lang="en-US" dirty="0">
              <a:solidFill>
                <a:srgbClr val="FF0000"/>
              </a:solidFill>
            </a:endParaRPr>
          </a:p>
        </p:txBody>
      </p:sp>
      <p:sp>
        <p:nvSpPr>
          <p:cNvPr id="5" name="Rectangle 4"/>
          <p:cNvSpPr/>
          <p:nvPr/>
        </p:nvSpPr>
        <p:spPr>
          <a:xfrm>
            <a:off x="-32759" y="1083578"/>
            <a:ext cx="12192000" cy="646331"/>
          </a:xfrm>
          <a:prstGeom prst="rect">
            <a:avLst/>
          </a:prstGeom>
        </p:spPr>
        <p:txBody>
          <a:bodyPr wrap="square">
            <a:spAutoFit/>
          </a:bodyPr>
          <a:lstStyle/>
          <a:p>
            <a:r>
              <a:rPr lang="en-US" dirty="0" smtClean="0"/>
              <a:t>In </a:t>
            </a:r>
            <a:r>
              <a:rPr lang="en-US" dirty="0" smtClean="0">
                <a:solidFill>
                  <a:srgbClr val="FF0000"/>
                </a:solidFill>
              </a:rPr>
              <a:t>Master mode</a:t>
            </a:r>
            <a:r>
              <a:rPr lang="en-US" dirty="0" smtClean="0"/>
              <a:t>, the I2C interface initiates a data transfer and generates the clock signal. </a:t>
            </a:r>
            <a:r>
              <a:rPr lang="en-US" dirty="0" smtClean="0">
                <a:solidFill>
                  <a:srgbClr val="FF0000"/>
                </a:solidFill>
              </a:rPr>
              <a:t>A serial data transfer always begins with a start condition and ends with a stop condition</a:t>
            </a:r>
            <a:r>
              <a:rPr lang="en-US" dirty="0" smtClean="0"/>
              <a:t>. </a:t>
            </a:r>
            <a:r>
              <a:rPr lang="en-US" dirty="0" smtClean="0">
                <a:solidFill>
                  <a:srgbClr val="FF0000"/>
                </a:solidFill>
              </a:rPr>
              <a:t>Both start and stop conditions are generated in master mode</a:t>
            </a:r>
            <a:r>
              <a:rPr lang="en-US" dirty="0" smtClean="0"/>
              <a:t> by software.</a:t>
            </a:r>
            <a:endParaRPr lang="en-US" dirty="0"/>
          </a:p>
        </p:txBody>
      </p:sp>
      <p:sp>
        <p:nvSpPr>
          <p:cNvPr id="6" name="Rectangle 5"/>
          <p:cNvSpPr/>
          <p:nvPr/>
        </p:nvSpPr>
        <p:spPr>
          <a:xfrm>
            <a:off x="-32759" y="2555550"/>
            <a:ext cx="12117936" cy="646331"/>
          </a:xfrm>
          <a:prstGeom prst="rect">
            <a:avLst/>
          </a:prstGeom>
        </p:spPr>
        <p:txBody>
          <a:bodyPr wrap="square">
            <a:spAutoFit/>
          </a:bodyPr>
          <a:lstStyle/>
          <a:p>
            <a:r>
              <a:rPr lang="en-US" dirty="0" smtClean="0"/>
              <a:t>In </a:t>
            </a:r>
            <a:r>
              <a:rPr lang="en-US" dirty="0" smtClean="0">
                <a:solidFill>
                  <a:srgbClr val="FF0000"/>
                </a:solidFill>
              </a:rPr>
              <a:t>Slave mode</a:t>
            </a:r>
            <a:r>
              <a:rPr lang="en-US" dirty="0" smtClean="0"/>
              <a:t>, the interface is capable of recognizing its own addresses (7 or 10-bit), and the General Call address. The General Call address detection may be enabled or disabled by software.</a:t>
            </a:r>
            <a:endParaRPr lang="en-US" dirty="0"/>
          </a:p>
        </p:txBody>
      </p:sp>
      <p:sp>
        <p:nvSpPr>
          <p:cNvPr id="7" name="Rectangle 6"/>
          <p:cNvSpPr/>
          <p:nvPr/>
        </p:nvSpPr>
        <p:spPr>
          <a:xfrm>
            <a:off x="0" y="4206833"/>
            <a:ext cx="12052419" cy="646331"/>
          </a:xfrm>
          <a:prstGeom prst="rect">
            <a:avLst/>
          </a:prstGeom>
        </p:spPr>
        <p:txBody>
          <a:bodyPr wrap="square">
            <a:spAutoFit/>
          </a:bodyPr>
          <a:lstStyle/>
          <a:p>
            <a:r>
              <a:rPr lang="en-US" dirty="0" smtClean="0"/>
              <a:t>Data and addresses are transferred as 8-bit bytes, MSB first. The first byte(s) following the start condition contain the address (one in 7-bit mode, two in 10-bit mode). </a:t>
            </a:r>
            <a:r>
              <a:rPr lang="en-US" dirty="0" smtClean="0">
                <a:solidFill>
                  <a:srgbClr val="FF0000"/>
                </a:solidFill>
              </a:rPr>
              <a:t>The address is always transmitted in Master mode</a:t>
            </a:r>
            <a:r>
              <a:rPr lang="en-US" dirty="0" smtClean="0"/>
              <a:t>. </a:t>
            </a:r>
            <a:endParaRPr lang="en-US" dirty="0"/>
          </a:p>
        </p:txBody>
      </p:sp>
    </p:spTree>
    <p:extLst>
      <p:ext uri="{BB962C8B-B14F-4D97-AF65-F5344CB8AC3E}">
        <p14:creationId xmlns:p14="http://schemas.microsoft.com/office/powerpoint/2010/main" val="1161642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1817" y="0"/>
            <a:ext cx="6611273" cy="6697010"/>
          </a:xfrm>
          <a:prstGeom prst="rect">
            <a:avLst/>
          </a:prstGeom>
        </p:spPr>
      </p:pic>
    </p:spTree>
    <p:extLst>
      <p:ext uri="{BB962C8B-B14F-4D97-AF65-F5344CB8AC3E}">
        <p14:creationId xmlns:p14="http://schemas.microsoft.com/office/powerpoint/2010/main" val="124520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86826" y="136733"/>
            <a:ext cx="6999279" cy="6423171"/>
          </a:xfrm>
          <a:prstGeom prst="rect">
            <a:avLst/>
          </a:prstGeom>
        </p:spPr>
      </p:pic>
    </p:spTree>
    <p:extLst>
      <p:ext uri="{BB962C8B-B14F-4D97-AF65-F5344CB8AC3E}">
        <p14:creationId xmlns:p14="http://schemas.microsoft.com/office/powerpoint/2010/main" val="264015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5175" y="739609"/>
            <a:ext cx="8373644" cy="1943371"/>
          </a:xfrm>
          <a:prstGeom prst="rect">
            <a:avLst/>
          </a:prstGeom>
        </p:spPr>
      </p:pic>
      <p:pic>
        <p:nvPicPr>
          <p:cNvPr id="5" name="Picture 4"/>
          <p:cNvPicPr>
            <a:picLocks noChangeAspect="1"/>
          </p:cNvPicPr>
          <p:nvPr/>
        </p:nvPicPr>
        <p:blipFill>
          <a:blip r:embed="rId3"/>
          <a:stretch>
            <a:fillRect/>
          </a:stretch>
        </p:blipFill>
        <p:spPr>
          <a:xfrm>
            <a:off x="2238998" y="2802367"/>
            <a:ext cx="6677957" cy="1714739"/>
          </a:xfrm>
          <a:prstGeom prst="rect">
            <a:avLst/>
          </a:prstGeom>
        </p:spPr>
      </p:pic>
      <p:pic>
        <p:nvPicPr>
          <p:cNvPr id="6" name="Picture 5"/>
          <p:cNvPicPr>
            <a:picLocks noChangeAspect="1"/>
          </p:cNvPicPr>
          <p:nvPr/>
        </p:nvPicPr>
        <p:blipFill>
          <a:blip r:embed="rId4"/>
          <a:stretch>
            <a:fillRect/>
          </a:stretch>
        </p:blipFill>
        <p:spPr>
          <a:xfrm>
            <a:off x="2238998" y="5087032"/>
            <a:ext cx="6430272" cy="1076475"/>
          </a:xfrm>
          <a:prstGeom prst="rect">
            <a:avLst/>
          </a:prstGeom>
        </p:spPr>
      </p:pic>
    </p:spTree>
    <p:extLst>
      <p:ext uri="{BB962C8B-B14F-4D97-AF65-F5344CB8AC3E}">
        <p14:creationId xmlns:p14="http://schemas.microsoft.com/office/powerpoint/2010/main" val="3924241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81771" y="755019"/>
            <a:ext cx="7925906" cy="1810003"/>
          </a:xfrm>
          <a:prstGeom prst="rect">
            <a:avLst/>
          </a:prstGeom>
        </p:spPr>
      </p:pic>
      <p:pic>
        <p:nvPicPr>
          <p:cNvPr id="5" name="Picture 4"/>
          <p:cNvPicPr>
            <a:picLocks noChangeAspect="1"/>
          </p:cNvPicPr>
          <p:nvPr/>
        </p:nvPicPr>
        <p:blipFill>
          <a:blip r:embed="rId3"/>
          <a:stretch>
            <a:fillRect/>
          </a:stretch>
        </p:blipFill>
        <p:spPr>
          <a:xfrm>
            <a:off x="2496167" y="3111282"/>
            <a:ext cx="7097115" cy="2686425"/>
          </a:xfrm>
          <a:prstGeom prst="rect">
            <a:avLst/>
          </a:prstGeom>
        </p:spPr>
      </p:pic>
    </p:spTree>
    <p:extLst>
      <p:ext uri="{BB962C8B-B14F-4D97-AF65-F5344CB8AC3E}">
        <p14:creationId xmlns:p14="http://schemas.microsoft.com/office/powerpoint/2010/main" val="575199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6836" y="746916"/>
            <a:ext cx="8078327" cy="5039428"/>
          </a:xfrm>
          <a:prstGeom prst="rect">
            <a:avLst/>
          </a:prstGeom>
        </p:spPr>
      </p:pic>
    </p:spTree>
    <p:extLst>
      <p:ext uri="{BB962C8B-B14F-4D97-AF65-F5344CB8AC3E}">
        <p14:creationId xmlns:p14="http://schemas.microsoft.com/office/powerpoint/2010/main" val="3298062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573"/>
            <a:ext cx="1698478" cy="369332"/>
          </a:xfrm>
          <a:prstGeom prst="rect">
            <a:avLst/>
          </a:prstGeom>
        </p:spPr>
        <p:txBody>
          <a:bodyPr wrap="none">
            <a:spAutoFit/>
          </a:bodyPr>
          <a:lstStyle/>
          <a:p>
            <a:r>
              <a:rPr lang="en-US" dirty="0" smtClean="0"/>
              <a:t>I2C introduction</a:t>
            </a:r>
            <a:endParaRPr lang="en-US" dirty="0"/>
          </a:p>
        </p:txBody>
      </p:sp>
      <p:sp>
        <p:nvSpPr>
          <p:cNvPr id="5" name="Rectangle 4"/>
          <p:cNvSpPr/>
          <p:nvPr/>
        </p:nvSpPr>
        <p:spPr>
          <a:xfrm>
            <a:off x="133883" y="714491"/>
            <a:ext cx="11838773" cy="1754326"/>
          </a:xfrm>
          <a:prstGeom prst="rect">
            <a:avLst/>
          </a:prstGeom>
        </p:spPr>
        <p:txBody>
          <a:bodyPr wrap="square">
            <a:spAutoFit/>
          </a:bodyPr>
          <a:lstStyle/>
          <a:p>
            <a:r>
              <a:rPr lang="en-US" dirty="0" smtClean="0"/>
              <a:t>I2C (inter-integrated circuit) bus Interface serves as an interface between the microcontroller and the serial I2C bus. It provides </a:t>
            </a:r>
            <a:r>
              <a:rPr lang="en-US" dirty="0" err="1" smtClean="0"/>
              <a:t>multimaster</a:t>
            </a:r>
            <a:r>
              <a:rPr lang="en-US" dirty="0" smtClean="0"/>
              <a:t> capability, and controls all I2C bus-specific sequencing, protocol, arbitration and timing. It supports the standard mode (</a:t>
            </a:r>
            <a:r>
              <a:rPr lang="en-US" dirty="0" err="1" smtClean="0"/>
              <a:t>Sm</a:t>
            </a:r>
            <a:r>
              <a:rPr lang="en-US" dirty="0" smtClean="0"/>
              <a:t>, up to 100 kHz) and </a:t>
            </a:r>
            <a:r>
              <a:rPr lang="en-US" dirty="0" err="1" smtClean="0"/>
              <a:t>Fm</a:t>
            </a:r>
            <a:r>
              <a:rPr lang="en-US" dirty="0" smtClean="0"/>
              <a:t> mode (</a:t>
            </a:r>
            <a:r>
              <a:rPr lang="en-US" dirty="0" err="1" smtClean="0"/>
              <a:t>Fm</a:t>
            </a:r>
            <a:r>
              <a:rPr lang="en-US" dirty="0" smtClean="0"/>
              <a:t>, up to 400 kHz).</a:t>
            </a:r>
          </a:p>
          <a:p>
            <a:endParaRPr lang="en-US" dirty="0"/>
          </a:p>
          <a:p>
            <a:endParaRPr lang="en-US" dirty="0" smtClean="0"/>
          </a:p>
          <a:p>
            <a:endParaRPr lang="en-US" dirty="0"/>
          </a:p>
        </p:txBody>
      </p:sp>
      <p:sp>
        <p:nvSpPr>
          <p:cNvPr id="6" name="Rectangle 5"/>
          <p:cNvSpPr/>
          <p:nvPr/>
        </p:nvSpPr>
        <p:spPr>
          <a:xfrm>
            <a:off x="0" y="2184656"/>
            <a:ext cx="1770356" cy="369332"/>
          </a:xfrm>
          <a:prstGeom prst="rect">
            <a:avLst/>
          </a:prstGeom>
        </p:spPr>
        <p:txBody>
          <a:bodyPr wrap="none">
            <a:spAutoFit/>
          </a:bodyPr>
          <a:lstStyle/>
          <a:p>
            <a:r>
              <a:rPr lang="en-US" dirty="0" smtClean="0"/>
              <a:t>2C main features</a:t>
            </a:r>
            <a:endParaRPr lang="en-US" dirty="0"/>
          </a:p>
        </p:txBody>
      </p:sp>
      <p:sp>
        <p:nvSpPr>
          <p:cNvPr id="7" name="Rectangle 6"/>
          <p:cNvSpPr/>
          <p:nvPr/>
        </p:nvSpPr>
        <p:spPr>
          <a:xfrm>
            <a:off x="133882" y="2635817"/>
            <a:ext cx="10180891" cy="3693319"/>
          </a:xfrm>
          <a:prstGeom prst="rect">
            <a:avLst/>
          </a:prstGeom>
        </p:spPr>
        <p:txBody>
          <a:bodyPr wrap="square">
            <a:spAutoFit/>
          </a:bodyPr>
          <a:lstStyle/>
          <a:p>
            <a:pPr marL="285750" indent="-285750">
              <a:buFontTx/>
              <a:buChar char="-"/>
            </a:pPr>
            <a:r>
              <a:rPr lang="en-US" dirty="0" err="1" smtClean="0"/>
              <a:t>Multimaster</a:t>
            </a:r>
            <a:r>
              <a:rPr lang="en-US" dirty="0" smtClean="0"/>
              <a:t> capability: the same interface can act as Master or Slave</a:t>
            </a:r>
          </a:p>
          <a:p>
            <a:pPr marL="285750" indent="-285750">
              <a:buFontTx/>
              <a:buChar char="-"/>
            </a:pPr>
            <a:r>
              <a:rPr lang="en-US" dirty="0" smtClean="0"/>
              <a:t>I2C Master features: </a:t>
            </a:r>
          </a:p>
          <a:p>
            <a:r>
              <a:rPr lang="en-US" dirty="0" smtClean="0"/>
              <a:t>  – Clock generation </a:t>
            </a:r>
          </a:p>
          <a:p>
            <a:r>
              <a:rPr lang="en-US" dirty="0"/>
              <a:t> </a:t>
            </a:r>
            <a:r>
              <a:rPr lang="en-US" dirty="0" smtClean="0"/>
              <a:t> – Start and Stop generation</a:t>
            </a:r>
          </a:p>
          <a:p>
            <a:pPr marL="285750" indent="-285750">
              <a:buFontTx/>
              <a:buChar char="-"/>
            </a:pPr>
            <a:r>
              <a:rPr lang="en-US" dirty="0" smtClean="0"/>
              <a:t>I2C Slave features: </a:t>
            </a:r>
          </a:p>
          <a:p>
            <a:r>
              <a:rPr lang="en-US" dirty="0"/>
              <a:t> </a:t>
            </a:r>
            <a:r>
              <a:rPr lang="en-US" dirty="0" smtClean="0"/>
              <a:t>  – Programmable I2C Address detection </a:t>
            </a:r>
          </a:p>
          <a:p>
            <a:r>
              <a:rPr lang="en-US" dirty="0"/>
              <a:t> </a:t>
            </a:r>
            <a:r>
              <a:rPr lang="en-US" dirty="0" smtClean="0"/>
              <a:t>  – Dual Addressing Capability to acknowledge 2 slave addresses</a:t>
            </a:r>
          </a:p>
          <a:p>
            <a:r>
              <a:rPr lang="en-US" dirty="0"/>
              <a:t> </a:t>
            </a:r>
            <a:r>
              <a:rPr lang="en-US" dirty="0" smtClean="0"/>
              <a:t>  – Stop bit detection</a:t>
            </a:r>
          </a:p>
          <a:p>
            <a:pPr marL="285750" indent="-285750">
              <a:buFontTx/>
              <a:buChar char="-"/>
            </a:pPr>
            <a:r>
              <a:rPr lang="en-US" dirty="0" smtClean="0"/>
              <a:t>Analog noise filter</a:t>
            </a:r>
          </a:p>
          <a:p>
            <a:pPr marL="285750" indent="-285750">
              <a:buFontTx/>
              <a:buChar char="-"/>
            </a:pPr>
            <a:r>
              <a:rPr lang="en-US" dirty="0" smtClean="0"/>
              <a:t>Status flags: </a:t>
            </a:r>
          </a:p>
          <a:p>
            <a:r>
              <a:rPr lang="en-US" dirty="0"/>
              <a:t> </a:t>
            </a:r>
            <a:r>
              <a:rPr lang="en-US" dirty="0" smtClean="0"/>
              <a:t>  – Transmitter/Receiver mode flag </a:t>
            </a:r>
          </a:p>
          <a:p>
            <a:r>
              <a:rPr lang="en-US" dirty="0"/>
              <a:t> </a:t>
            </a:r>
            <a:r>
              <a:rPr lang="en-US" dirty="0" smtClean="0"/>
              <a:t>  – End-of-Byte transmission flag </a:t>
            </a:r>
          </a:p>
          <a:p>
            <a:r>
              <a:rPr lang="en-US" dirty="0"/>
              <a:t> </a:t>
            </a:r>
            <a:r>
              <a:rPr lang="en-US" dirty="0" smtClean="0"/>
              <a:t>  – I2C busy flag</a:t>
            </a:r>
            <a:endParaRPr lang="en-US" dirty="0"/>
          </a:p>
        </p:txBody>
      </p:sp>
    </p:spTree>
    <p:extLst>
      <p:ext uri="{BB962C8B-B14F-4D97-AF65-F5344CB8AC3E}">
        <p14:creationId xmlns:p14="http://schemas.microsoft.com/office/powerpoint/2010/main" val="163678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74626" y="799585"/>
            <a:ext cx="7649643" cy="4182059"/>
          </a:xfrm>
          <a:prstGeom prst="rect">
            <a:avLst/>
          </a:prstGeom>
        </p:spPr>
      </p:pic>
    </p:spTree>
    <p:extLst>
      <p:ext uri="{BB962C8B-B14F-4D97-AF65-F5344CB8AC3E}">
        <p14:creationId xmlns:p14="http://schemas.microsoft.com/office/powerpoint/2010/main" val="982469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9074" y="367470"/>
            <a:ext cx="7964011" cy="2686425"/>
          </a:xfrm>
          <a:prstGeom prst="rect">
            <a:avLst/>
          </a:prstGeom>
        </p:spPr>
      </p:pic>
      <p:pic>
        <p:nvPicPr>
          <p:cNvPr id="5" name="Picture 4"/>
          <p:cNvPicPr>
            <a:picLocks noChangeAspect="1"/>
          </p:cNvPicPr>
          <p:nvPr/>
        </p:nvPicPr>
        <p:blipFill>
          <a:blip r:embed="rId3"/>
          <a:stretch>
            <a:fillRect/>
          </a:stretch>
        </p:blipFill>
        <p:spPr>
          <a:xfrm>
            <a:off x="2519277" y="3321705"/>
            <a:ext cx="6315956" cy="2915057"/>
          </a:xfrm>
          <a:prstGeom prst="rect">
            <a:avLst/>
          </a:prstGeom>
        </p:spPr>
      </p:pic>
    </p:spTree>
    <p:extLst>
      <p:ext uri="{BB962C8B-B14F-4D97-AF65-F5344CB8AC3E}">
        <p14:creationId xmlns:p14="http://schemas.microsoft.com/office/powerpoint/2010/main" val="475444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6105" y="683663"/>
            <a:ext cx="9824945" cy="5253313"/>
          </a:xfrm>
          <a:prstGeom prst="rect">
            <a:avLst/>
          </a:prstGeom>
        </p:spPr>
      </p:pic>
    </p:spTree>
    <p:extLst>
      <p:ext uri="{BB962C8B-B14F-4D97-AF65-F5344CB8AC3E}">
        <p14:creationId xmlns:p14="http://schemas.microsoft.com/office/powerpoint/2010/main" val="107276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4314" y="538731"/>
            <a:ext cx="9713893" cy="5545875"/>
          </a:xfrm>
          <a:prstGeom prst="rect">
            <a:avLst/>
          </a:prstGeom>
        </p:spPr>
      </p:pic>
    </p:spTree>
    <p:extLst>
      <p:ext uri="{BB962C8B-B14F-4D97-AF65-F5344CB8AC3E}">
        <p14:creationId xmlns:p14="http://schemas.microsoft.com/office/powerpoint/2010/main" val="192164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784206" cy="369332"/>
          </a:xfrm>
          <a:prstGeom prst="rect">
            <a:avLst/>
          </a:prstGeom>
        </p:spPr>
        <p:txBody>
          <a:bodyPr wrap="none">
            <a:spAutoFit/>
          </a:bodyPr>
          <a:lstStyle/>
          <a:p>
            <a:r>
              <a:rPr lang="en-US" dirty="0">
                <a:solidFill>
                  <a:srgbClr val="FF0000"/>
                </a:solidFill>
              </a:rPr>
              <a:t>I2C master mode</a:t>
            </a:r>
          </a:p>
        </p:txBody>
      </p:sp>
      <p:sp>
        <p:nvSpPr>
          <p:cNvPr id="5" name="Rectangle 4"/>
          <p:cNvSpPr/>
          <p:nvPr/>
        </p:nvSpPr>
        <p:spPr>
          <a:xfrm>
            <a:off x="0" y="468429"/>
            <a:ext cx="12192000" cy="923330"/>
          </a:xfrm>
          <a:prstGeom prst="rect">
            <a:avLst/>
          </a:prstGeom>
        </p:spPr>
        <p:txBody>
          <a:bodyPr wrap="square">
            <a:spAutoFit/>
          </a:bodyPr>
          <a:lstStyle/>
          <a:p>
            <a:r>
              <a:rPr lang="en-US" dirty="0" smtClean="0"/>
              <a:t>In </a:t>
            </a:r>
            <a:r>
              <a:rPr lang="en-US" dirty="0"/>
              <a:t>Master mode, the I2C interface initiates a data transfer and generates the clock signal. A serial data transfer always begins with a Start condition and ends with a Stop condition. Master mode is selected as soon as the Start condition is generated on the bus with a START </a:t>
            </a:r>
            <a:r>
              <a:rPr lang="en-US" dirty="0" smtClean="0"/>
              <a:t>bit.</a:t>
            </a:r>
            <a:endParaRPr lang="en-US" dirty="0"/>
          </a:p>
        </p:txBody>
      </p:sp>
      <p:sp>
        <p:nvSpPr>
          <p:cNvPr id="6" name="Rectangle 5"/>
          <p:cNvSpPr/>
          <p:nvPr/>
        </p:nvSpPr>
        <p:spPr>
          <a:xfrm>
            <a:off x="-82809" y="1846660"/>
            <a:ext cx="5408019" cy="369332"/>
          </a:xfrm>
          <a:prstGeom prst="rect">
            <a:avLst/>
          </a:prstGeom>
        </p:spPr>
        <p:txBody>
          <a:bodyPr wrap="none">
            <a:spAutoFit/>
          </a:bodyPr>
          <a:lstStyle/>
          <a:p>
            <a:r>
              <a:rPr lang="en-US" dirty="0"/>
              <a:t>The following is the required sequence in master mode.</a:t>
            </a:r>
          </a:p>
        </p:txBody>
      </p:sp>
      <p:sp>
        <p:nvSpPr>
          <p:cNvPr id="7" name="Rectangle 6"/>
          <p:cNvSpPr/>
          <p:nvPr/>
        </p:nvSpPr>
        <p:spPr>
          <a:xfrm>
            <a:off x="71215" y="2414186"/>
            <a:ext cx="12120785" cy="1477328"/>
          </a:xfrm>
          <a:prstGeom prst="rect">
            <a:avLst/>
          </a:prstGeom>
        </p:spPr>
        <p:txBody>
          <a:bodyPr wrap="square">
            <a:spAutoFit/>
          </a:bodyPr>
          <a:lstStyle/>
          <a:p>
            <a:r>
              <a:rPr lang="en-US" dirty="0"/>
              <a:t>• Program the peripheral input clock in I2C_CR2 register in order to generate correct </a:t>
            </a:r>
            <a:r>
              <a:rPr lang="en-US" dirty="0" smtClean="0"/>
              <a:t>timings</a:t>
            </a:r>
          </a:p>
          <a:p>
            <a:pPr marL="285750" indent="-285750">
              <a:buFont typeface="Arial" panose="020B0604020202020204" pitchFamily="34" charset="0"/>
              <a:buChar char="•"/>
            </a:pPr>
            <a:r>
              <a:rPr lang="en-US" dirty="0"/>
              <a:t>Configure the clock control </a:t>
            </a:r>
            <a:r>
              <a:rPr lang="en-US" dirty="0" smtClean="0"/>
              <a:t>registers</a:t>
            </a:r>
          </a:p>
          <a:p>
            <a:pPr marL="285750" indent="-285750">
              <a:buFont typeface="Arial" panose="020B0604020202020204" pitchFamily="34" charset="0"/>
              <a:buChar char="•"/>
            </a:pPr>
            <a:r>
              <a:rPr lang="en-US" dirty="0"/>
              <a:t>Configure the rise time </a:t>
            </a:r>
            <a:r>
              <a:rPr lang="en-US" dirty="0" smtClean="0"/>
              <a:t>register</a:t>
            </a:r>
          </a:p>
          <a:p>
            <a:pPr marL="285750" indent="-285750">
              <a:buFont typeface="Arial" panose="020B0604020202020204" pitchFamily="34" charset="0"/>
              <a:buChar char="•"/>
            </a:pPr>
            <a:r>
              <a:rPr lang="en-US" dirty="0"/>
              <a:t>Program the I2C_CR1 register to enable the </a:t>
            </a:r>
            <a:r>
              <a:rPr lang="en-US" dirty="0" smtClean="0"/>
              <a:t>peripheral</a:t>
            </a:r>
          </a:p>
          <a:p>
            <a:pPr marL="285750" indent="-285750">
              <a:buFont typeface="Arial" panose="020B0604020202020204" pitchFamily="34" charset="0"/>
              <a:buChar char="•"/>
            </a:pPr>
            <a:r>
              <a:rPr lang="en-US" dirty="0"/>
              <a:t>Set the START bit in the I2C_CR1 register to generate a Start condition</a:t>
            </a:r>
          </a:p>
        </p:txBody>
      </p:sp>
      <p:sp>
        <p:nvSpPr>
          <p:cNvPr id="8" name="Rectangle 7"/>
          <p:cNvSpPr/>
          <p:nvPr/>
        </p:nvSpPr>
        <p:spPr>
          <a:xfrm>
            <a:off x="-82809" y="4531081"/>
            <a:ext cx="5239961" cy="369332"/>
          </a:xfrm>
          <a:prstGeom prst="rect">
            <a:avLst/>
          </a:prstGeom>
        </p:spPr>
        <p:txBody>
          <a:bodyPr wrap="none">
            <a:spAutoFit/>
          </a:bodyPr>
          <a:lstStyle/>
          <a:p>
            <a:r>
              <a:rPr lang="en-US" dirty="0"/>
              <a:t>The peripheral input clock frequency must be at least:</a:t>
            </a:r>
          </a:p>
        </p:txBody>
      </p:sp>
      <p:sp>
        <p:nvSpPr>
          <p:cNvPr id="9" name="Rectangle 8"/>
          <p:cNvSpPr/>
          <p:nvPr/>
        </p:nvSpPr>
        <p:spPr>
          <a:xfrm>
            <a:off x="188452" y="5085079"/>
            <a:ext cx="2348720" cy="646331"/>
          </a:xfrm>
          <a:prstGeom prst="rect">
            <a:avLst/>
          </a:prstGeom>
        </p:spPr>
        <p:txBody>
          <a:bodyPr wrap="none">
            <a:spAutoFit/>
          </a:bodyPr>
          <a:lstStyle/>
          <a:p>
            <a:pPr marL="285750" indent="-285750">
              <a:buFont typeface="Arial" panose="020B0604020202020204" pitchFamily="34" charset="0"/>
              <a:buChar char="•"/>
            </a:pPr>
            <a:r>
              <a:rPr lang="de-DE" dirty="0" smtClean="0"/>
              <a:t> 2 </a:t>
            </a:r>
            <a:r>
              <a:rPr lang="de-DE" dirty="0"/>
              <a:t>MHz in Sm mode </a:t>
            </a:r>
            <a:endParaRPr lang="de-DE" dirty="0" smtClean="0"/>
          </a:p>
          <a:p>
            <a:r>
              <a:rPr lang="de-DE" dirty="0" smtClean="0"/>
              <a:t>•    4 </a:t>
            </a:r>
            <a:r>
              <a:rPr lang="de-DE" dirty="0"/>
              <a:t>MHz in Fm mode</a:t>
            </a:r>
            <a:endParaRPr lang="en-US" dirty="0"/>
          </a:p>
        </p:txBody>
      </p:sp>
    </p:spTree>
    <p:extLst>
      <p:ext uri="{BB962C8B-B14F-4D97-AF65-F5344CB8AC3E}">
        <p14:creationId xmlns:p14="http://schemas.microsoft.com/office/powerpoint/2010/main" val="216241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844"/>
            <a:ext cx="2814168" cy="369332"/>
          </a:xfrm>
          <a:prstGeom prst="rect">
            <a:avLst/>
          </a:prstGeom>
        </p:spPr>
        <p:txBody>
          <a:bodyPr wrap="none">
            <a:spAutoFit/>
          </a:bodyPr>
          <a:lstStyle/>
          <a:p>
            <a:r>
              <a:rPr lang="en-US" dirty="0">
                <a:solidFill>
                  <a:srgbClr val="FF0000"/>
                </a:solidFill>
              </a:rPr>
              <a:t>SCL master clock generation</a:t>
            </a:r>
          </a:p>
        </p:txBody>
      </p:sp>
      <p:sp>
        <p:nvSpPr>
          <p:cNvPr id="5" name="Rectangle 4"/>
          <p:cNvSpPr/>
          <p:nvPr/>
        </p:nvSpPr>
        <p:spPr>
          <a:xfrm>
            <a:off x="0" y="443176"/>
            <a:ext cx="12192000" cy="923330"/>
          </a:xfrm>
          <a:prstGeom prst="rect">
            <a:avLst/>
          </a:prstGeom>
        </p:spPr>
        <p:txBody>
          <a:bodyPr wrap="square">
            <a:spAutoFit/>
          </a:bodyPr>
          <a:lstStyle/>
          <a:p>
            <a:r>
              <a:rPr lang="en-US" dirty="0"/>
              <a:t>The CCR bits are used to generate the high and low level of the SCL clock, starting from the generation of the rising and falling edge (respectively). As a slave may stretch the SCL line, the peripheral checks the SCL input from the bus at the end of the time programmed in TRISE bits after rising edge generation. </a:t>
            </a:r>
          </a:p>
        </p:txBody>
      </p:sp>
      <p:sp>
        <p:nvSpPr>
          <p:cNvPr id="6" name="Rectangle 5"/>
          <p:cNvSpPr/>
          <p:nvPr/>
        </p:nvSpPr>
        <p:spPr>
          <a:xfrm>
            <a:off x="0" y="1366506"/>
            <a:ext cx="12192000" cy="923330"/>
          </a:xfrm>
          <a:prstGeom prst="rect">
            <a:avLst/>
          </a:prstGeom>
        </p:spPr>
        <p:txBody>
          <a:bodyPr wrap="square">
            <a:spAutoFit/>
          </a:bodyPr>
          <a:lstStyle/>
          <a:p>
            <a:r>
              <a:rPr lang="vi-VN" dirty="0">
                <a:solidFill>
                  <a:srgbClr val="000000"/>
                </a:solidFill>
                <a:latin typeface="-apple-system"/>
              </a:rPr>
              <a:t>Các bit CCR (Clock Control Register) được sử dụng trong ngữ cảnh giao tiếp I2C (Inter-Integrated Circuit) để điều khiển tạo ra tín hiệu SCL (Serial Clock). Tín hiệu SCL được sử dụng để đồng bộ quá trình truyền dữ liệu giữa các thiết bị.</a:t>
            </a:r>
            <a:endParaRPr lang="en-US" dirty="0"/>
          </a:p>
        </p:txBody>
      </p:sp>
      <p:sp>
        <p:nvSpPr>
          <p:cNvPr id="7" name="Rectangle 6"/>
          <p:cNvSpPr/>
          <p:nvPr/>
        </p:nvSpPr>
        <p:spPr>
          <a:xfrm>
            <a:off x="-31335" y="2289836"/>
            <a:ext cx="12254670" cy="646331"/>
          </a:xfrm>
          <a:prstGeom prst="rect">
            <a:avLst/>
          </a:prstGeom>
        </p:spPr>
        <p:txBody>
          <a:bodyPr wrap="square">
            <a:spAutoFit/>
          </a:bodyPr>
          <a:lstStyle/>
          <a:p>
            <a:r>
              <a:rPr lang="vi-VN" dirty="0">
                <a:solidFill>
                  <a:srgbClr val="000000"/>
                </a:solidFill>
                <a:latin typeface="-apple-system"/>
              </a:rPr>
              <a:t>Khi các thiết bị truyền dữ liệu qua bus I2C, các bit CCR được sử dụng để tạo ra mức cao và mức thấp của tín hiệu SCL, bắt đầu từ việc tạo ra cạnh dương và cạnh âm tương ứng. </a:t>
            </a:r>
            <a:endParaRPr lang="en-US" dirty="0"/>
          </a:p>
        </p:txBody>
      </p:sp>
      <p:sp>
        <p:nvSpPr>
          <p:cNvPr id="8" name="Rectangle 7"/>
          <p:cNvSpPr/>
          <p:nvPr/>
        </p:nvSpPr>
        <p:spPr>
          <a:xfrm>
            <a:off x="19816" y="3101845"/>
            <a:ext cx="12192000" cy="646331"/>
          </a:xfrm>
          <a:prstGeom prst="rect">
            <a:avLst/>
          </a:prstGeom>
        </p:spPr>
        <p:txBody>
          <a:bodyPr wrap="square">
            <a:spAutoFit/>
          </a:bodyPr>
          <a:lstStyle/>
          <a:p>
            <a:r>
              <a:rPr lang="en-US" dirty="0" smtClean="0">
                <a:solidFill>
                  <a:srgbClr val="000000"/>
                </a:solidFill>
                <a:latin typeface="-apple-system"/>
              </a:rPr>
              <a:t>D</a:t>
            </a:r>
            <a:r>
              <a:rPr lang="vi-VN" dirty="0" smtClean="0">
                <a:solidFill>
                  <a:srgbClr val="000000"/>
                </a:solidFill>
                <a:latin typeface="-apple-system"/>
              </a:rPr>
              <a:t>o </a:t>
            </a:r>
            <a:r>
              <a:rPr lang="vi-VN" dirty="0">
                <a:solidFill>
                  <a:srgbClr val="000000"/>
                </a:solidFill>
                <a:latin typeface="-apple-system"/>
              </a:rPr>
              <a:t>một thiết bị slave có thể kéo dài (stretch) đường truyền SCL, thiết bị ngoại vi kiểm tra tín hiệu SCL được đưa vào từ bus vào cuối thời gian được lập trình trong các bit TRISE sau khi tạo ra cạnh dương.</a:t>
            </a:r>
            <a:endParaRPr lang="en-US" dirty="0"/>
          </a:p>
        </p:txBody>
      </p:sp>
      <p:sp>
        <p:nvSpPr>
          <p:cNvPr id="9" name="Rectangle 8"/>
          <p:cNvSpPr/>
          <p:nvPr/>
        </p:nvSpPr>
        <p:spPr>
          <a:xfrm>
            <a:off x="74063" y="4136496"/>
            <a:ext cx="12223335" cy="646331"/>
          </a:xfrm>
          <a:prstGeom prst="rect">
            <a:avLst/>
          </a:prstGeom>
        </p:spPr>
        <p:txBody>
          <a:bodyPr wrap="square">
            <a:spAutoFit/>
          </a:bodyPr>
          <a:lstStyle/>
          <a:p>
            <a:pPr>
              <a:buFont typeface="Arial" panose="020B0604020202020204" pitchFamily="34" charset="0"/>
              <a:buChar char="•"/>
            </a:pPr>
            <a:r>
              <a:rPr lang="en-US" dirty="0" smtClean="0">
                <a:solidFill>
                  <a:srgbClr val="000000"/>
                </a:solidFill>
                <a:latin typeface="-apple-system"/>
              </a:rPr>
              <a:t> </a:t>
            </a:r>
            <a:r>
              <a:rPr lang="vi-VN" dirty="0" smtClean="0">
                <a:solidFill>
                  <a:srgbClr val="000000"/>
                </a:solidFill>
                <a:latin typeface="-apple-system"/>
              </a:rPr>
              <a:t>Nếu </a:t>
            </a:r>
            <a:r>
              <a:rPr lang="vi-VN" dirty="0">
                <a:solidFill>
                  <a:srgbClr val="000000"/>
                </a:solidFill>
                <a:latin typeface="-apple-system"/>
              </a:rPr>
              <a:t>đường truyền SCL thấp, điều này có nghĩa là một thiết bị slave đang kéo dài bus, và bộ đếm mức cao dừng lại cho đến khi đường truyền SCL được phát hiện là cao. Điều này đảm bảo thời gian mức cao tối thiểu của tín hiệu SCL.</a:t>
            </a:r>
            <a:endParaRPr lang="vi-VN" b="0" i="0" dirty="0">
              <a:solidFill>
                <a:srgbClr val="000000"/>
              </a:solidFill>
              <a:effectLst/>
              <a:latin typeface="-apple-system"/>
            </a:endParaRPr>
          </a:p>
        </p:txBody>
      </p:sp>
      <p:sp>
        <p:nvSpPr>
          <p:cNvPr id="10" name="Rectangle 9"/>
          <p:cNvSpPr/>
          <p:nvPr/>
        </p:nvSpPr>
        <p:spPr>
          <a:xfrm>
            <a:off x="74063" y="5114097"/>
            <a:ext cx="7779521" cy="369332"/>
          </a:xfrm>
          <a:prstGeom prst="rect">
            <a:avLst/>
          </a:prstGeom>
        </p:spPr>
        <p:txBody>
          <a:bodyPr wrap="square">
            <a:spAutoFit/>
          </a:bodyPr>
          <a:lstStyle/>
          <a:p>
            <a:pPr>
              <a:buFont typeface="Arial" panose="020B0604020202020204" pitchFamily="34" charset="0"/>
              <a:buChar char="•"/>
            </a:pPr>
            <a:r>
              <a:rPr lang="en-US" dirty="0" smtClean="0">
                <a:solidFill>
                  <a:srgbClr val="000000"/>
                </a:solidFill>
                <a:latin typeface="-apple-system"/>
              </a:rPr>
              <a:t>  </a:t>
            </a:r>
            <a:r>
              <a:rPr lang="vi-VN" dirty="0" smtClean="0">
                <a:solidFill>
                  <a:srgbClr val="000000"/>
                </a:solidFill>
                <a:latin typeface="-apple-system"/>
              </a:rPr>
              <a:t>Nếu </a:t>
            </a:r>
            <a:r>
              <a:rPr lang="vi-VN" dirty="0">
                <a:solidFill>
                  <a:srgbClr val="000000"/>
                </a:solidFill>
                <a:latin typeface="-apple-system"/>
              </a:rPr>
              <a:t>đường truyền SCL cao, bộ đếm mức cao tiếp tục đếm.</a:t>
            </a:r>
            <a:endParaRPr lang="vi-VN" b="0" i="0" dirty="0">
              <a:solidFill>
                <a:srgbClr val="000000"/>
              </a:solidFill>
              <a:effectLst/>
              <a:latin typeface="-apple-system"/>
            </a:endParaRPr>
          </a:p>
        </p:txBody>
      </p:sp>
    </p:spTree>
    <p:extLst>
      <p:ext uri="{BB962C8B-B14F-4D97-AF65-F5344CB8AC3E}">
        <p14:creationId xmlns:p14="http://schemas.microsoft.com/office/powerpoint/2010/main" val="3367342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844"/>
            <a:ext cx="1572931" cy="369332"/>
          </a:xfrm>
          <a:prstGeom prst="rect">
            <a:avLst/>
          </a:prstGeom>
        </p:spPr>
        <p:txBody>
          <a:bodyPr wrap="none">
            <a:spAutoFit/>
          </a:bodyPr>
          <a:lstStyle/>
          <a:p>
            <a:r>
              <a:rPr lang="en-US" dirty="0">
                <a:solidFill>
                  <a:srgbClr val="FF0000"/>
                </a:solidFill>
              </a:rPr>
              <a:t>Start condition</a:t>
            </a:r>
          </a:p>
        </p:txBody>
      </p:sp>
      <p:sp>
        <p:nvSpPr>
          <p:cNvPr id="5" name="Rectangle 4"/>
          <p:cNvSpPr/>
          <p:nvPr/>
        </p:nvSpPr>
        <p:spPr>
          <a:xfrm>
            <a:off x="672268" y="1917681"/>
            <a:ext cx="10112523" cy="2308324"/>
          </a:xfrm>
          <a:prstGeom prst="rect">
            <a:avLst/>
          </a:prstGeom>
        </p:spPr>
        <p:txBody>
          <a:bodyPr wrap="square">
            <a:spAutoFit/>
          </a:bodyPr>
          <a:lstStyle/>
          <a:p>
            <a:r>
              <a:rPr lang="en-US" dirty="0"/>
              <a:t>Setting the START bit causes the interface to generate a Start condition and to switch to Master mode (MSL bit set) when the BUSY bit is cleared. </a:t>
            </a:r>
            <a:endParaRPr lang="en-US" dirty="0" smtClean="0"/>
          </a:p>
          <a:p>
            <a:endParaRPr lang="en-US" dirty="0"/>
          </a:p>
          <a:p>
            <a:r>
              <a:rPr lang="en-US" dirty="0" smtClean="0"/>
              <a:t>Note</a:t>
            </a:r>
            <a:r>
              <a:rPr lang="en-US" dirty="0"/>
              <a:t>: In master mode, setting the START bit causes the interface to generate a </a:t>
            </a:r>
            <a:r>
              <a:rPr lang="en-US" dirty="0" err="1"/>
              <a:t>ReStart</a:t>
            </a:r>
            <a:r>
              <a:rPr lang="en-US" dirty="0"/>
              <a:t> condition at the end of the current byte transfer</a:t>
            </a:r>
            <a:r>
              <a:rPr lang="en-US" dirty="0" smtClean="0"/>
              <a:t>.</a:t>
            </a:r>
          </a:p>
          <a:p>
            <a:endParaRPr lang="en-US" dirty="0"/>
          </a:p>
          <a:p>
            <a:r>
              <a:rPr lang="en-US" dirty="0" smtClean="0"/>
              <a:t> </a:t>
            </a:r>
            <a:r>
              <a:rPr lang="en-US" dirty="0"/>
              <a:t>Once the Start condition is sent: </a:t>
            </a:r>
            <a:endParaRPr lang="en-US" dirty="0" smtClean="0"/>
          </a:p>
          <a:p>
            <a:r>
              <a:rPr lang="en-US" dirty="0"/>
              <a:t> </a:t>
            </a:r>
            <a:r>
              <a:rPr lang="en-US" dirty="0" smtClean="0"/>
              <a:t>   • </a:t>
            </a:r>
            <a:r>
              <a:rPr lang="en-US" dirty="0"/>
              <a:t>The SB bit is set by hardware and an interrupt is generated if the ITEVFEN bit is set</a:t>
            </a:r>
          </a:p>
        </p:txBody>
      </p:sp>
    </p:spTree>
    <p:extLst>
      <p:ext uri="{BB962C8B-B14F-4D97-AF65-F5344CB8AC3E}">
        <p14:creationId xmlns:p14="http://schemas.microsoft.com/office/powerpoint/2010/main" val="40592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687531" cy="369332"/>
          </a:xfrm>
          <a:prstGeom prst="rect">
            <a:avLst/>
          </a:prstGeom>
        </p:spPr>
        <p:txBody>
          <a:bodyPr wrap="none">
            <a:spAutoFit/>
          </a:bodyPr>
          <a:lstStyle/>
          <a:p>
            <a:r>
              <a:rPr lang="en-US" dirty="0">
                <a:solidFill>
                  <a:srgbClr val="FF0000"/>
                </a:solidFill>
              </a:rPr>
              <a:t>Slave address transmission</a:t>
            </a:r>
          </a:p>
        </p:txBody>
      </p:sp>
      <p:sp>
        <p:nvSpPr>
          <p:cNvPr id="5" name="Rectangle 4"/>
          <p:cNvSpPr/>
          <p:nvPr/>
        </p:nvSpPr>
        <p:spPr>
          <a:xfrm>
            <a:off x="0" y="369332"/>
            <a:ext cx="8890475" cy="369332"/>
          </a:xfrm>
          <a:prstGeom prst="rect">
            <a:avLst/>
          </a:prstGeom>
        </p:spPr>
        <p:txBody>
          <a:bodyPr wrap="square">
            <a:spAutoFit/>
          </a:bodyPr>
          <a:lstStyle/>
          <a:p>
            <a:r>
              <a:rPr lang="en-US" dirty="0"/>
              <a:t>Then the slave address is sent to the SDA line via the internal shift register</a:t>
            </a:r>
          </a:p>
        </p:txBody>
      </p:sp>
      <p:sp>
        <p:nvSpPr>
          <p:cNvPr id="6" name="Rectangle 5"/>
          <p:cNvSpPr/>
          <p:nvPr/>
        </p:nvSpPr>
        <p:spPr>
          <a:xfrm>
            <a:off x="0" y="923330"/>
            <a:ext cx="4941353" cy="369332"/>
          </a:xfrm>
          <a:prstGeom prst="rect">
            <a:avLst/>
          </a:prstGeom>
        </p:spPr>
        <p:txBody>
          <a:bodyPr wrap="none">
            <a:spAutoFit/>
          </a:bodyPr>
          <a:lstStyle/>
          <a:p>
            <a:r>
              <a:rPr lang="en-US" dirty="0"/>
              <a:t>In 7-bit addressing mode, one address byte is sent.</a:t>
            </a:r>
          </a:p>
        </p:txBody>
      </p:sp>
      <p:sp>
        <p:nvSpPr>
          <p:cNvPr id="7" name="Rectangle 6"/>
          <p:cNvSpPr/>
          <p:nvPr/>
        </p:nvSpPr>
        <p:spPr>
          <a:xfrm>
            <a:off x="4874487" y="923330"/>
            <a:ext cx="3434338" cy="369332"/>
          </a:xfrm>
          <a:prstGeom prst="rect">
            <a:avLst/>
          </a:prstGeom>
        </p:spPr>
        <p:txBody>
          <a:bodyPr wrap="none">
            <a:spAutoFit/>
          </a:bodyPr>
          <a:lstStyle/>
          <a:p>
            <a:r>
              <a:rPr lang="en-US" dirty="0"/>
              <a:t>As soon as the address byte is sent</a:t>
            </a:r>
          </a:p>
        </p:txBody>
      </p:sp>
      <p:sp>
        <p:nvSpPr>
          <p:cNvPr id="8" name="Rectangle 7"/>
          <p:cNvSpPr/>
          <p:nvPr/>
        </p:nvSpPr>
        <p:spPr>
          <a:xfrm>
            <a:off x="0" y="1408962"/>
            <a:ext cx="8759439" cy="369332"/>
          </a:xfrm>
          <a:prstGeom prst="rect">
            <a:avLst/>
          </a:prstGeom>
        </p:spPr>
        <p:txBody>
          <a:bodyPr wrap="square">
            <a:spAutoFit/>
          </a:bodyPr>
          <a:lstStyle/>
          <a:p>
            <a:r>
              <a:rPr lang="en-US" dirty="0"/>
              <a:t>– The ADDR bit is set by hardware and an interrupt is generated if the ITEVFEN bit is set.</a:t>
            </a:r>
          </a:p>
        </p:txBody>
      </p:sp>
      <p:sp>
        <p:nvSpPr>
          <p:cNvPr id="9" name="Rectangle 8"/>
          <p:cNvSpPr/>
          <p:nvPr/>
        </p:nvSpPr>
        <p:spPr>
          <a:xfrm>
            <a:off x="0" y="2079260"/>
            <a:ext cx="10750610" cy="369332"/>
          </a:xfrm>
          <a:prstGeom prst="rect">
            <a:avLst/>
          </a:prstGeom>
        </p:spPr>
        <p:txBody>
          <a:bodyPr wrap="square">
            <a:spAutoFit/>
          </a:bodyPr>
          <a:lstStyle/>
          <a:p>
            <a:r>
              <a:rPr lang="en-US" dirty="0"/>
              <a:t>The master can decide to enter Transmitter or Receiver mode depending on the LSB of the slave address sent.</a:t>
            </a:r>
          </a:p>
        </p:txBody>
      </p:sp>
      <p:sp>
        <p:nvSpPr>
          <p:cNvPr id="10" name="Rectangle 9"/>
          <p:cNvSpPr/>
          <p:nvPr/>
        </p:nvSpPr>
        <p:spPr>
          <a:xfrm>
            <a:off x="14021" y="2749558"/>
            <a:ext cx="2683940" cy="369332"/>
          </a:xfrm>
          <a:prstGeom prst="rect">
            <a:avLst/>
          </a:prstGeom>
        </p:spPr>
        <p:txBody>
          <a:bodyPr wrap="none">
            <a:spAutoFit/>
          </a:bodyPr>
          <a:lstStyle/>
          <a:p>
            <a:r>
              <a:rPr lang="en-US" dirty="0"/>
              <a:t>• In 7-bit addressing mode</a:t>
            </a:r>
          </a:p>
        </p:txBody>
      </p:sp>
      <p:sp>
        <p:nvSpPr>
          <p:cNvPr id="11" name="Rectangle 10"/>
          <p:cNvSpPr/>
          <p:nvPr/>
        </p:nvSpPr>
        <p:spPr>
          <a:xfrm>
            <a:off x="116792" y="3466022"/>
            <a:ext cx="7796613" cy="646331"/>
          </a:xfrm>
          <a:prstGeom prst="rect">
            <a:avLst/>
          </a:prstGeom>
        </p:spPr>
        <p:txBody>
          <a:bodyPr wrap="square">
            <a:spAutoFit/>
          </a:bodyPr>
          <a:lstStyle/>
          <a:p>
            <a:r>
              <a:rPr lang="en-US" dirty="0"/>
              <a:t>– To enter Transmitter mode, a master sends the slave address with LSB reset. </a:t>
            </a:r>
            <a:endParaRPr lang="en-US" dirty="0" smtClean="0"/>
          </a:p>
          <a:p>
            <a:r>
              <a:rPr lang="en-US" dirty="0" smtClean="0"/>
              <a:t>– </a:t>
            </a:r>
            <a:r>
              <a:rPr lang="en-US" dirty="0"/>
              <a:t>To enter Receiver mode, a master sends the slave address with LSB set</a:t>
            </a:r>
          </a:p>
        </p:txBody>
      </p:sp>
    </p:spTree>
    <p:extLst>
      <p:ext uri="{BB962C8B-B14F-4D97-AF65-F5344CB8AC3E}">
        <p14:creationId xmlns:p14="http://schemas.microsoft.com/office/powerpoint/2010/main" val="264550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958037" cy="369332"/>
          </a:xfrm>
          <a:prstGeom prst="rect">
            <a:avLst/>
          </a:prstGeom>
        </p:spPr>
        <p:txBody>
          <a:bodyPr wrap="none">
            <a:spAutoFit/>
          </a:bodyPr>
          <a:lstStyle/>
          <a:p>
            <a:r>
              <a:rPr lang="en-US" dirty="0">
                <a:solidFill>
                  <a:srgbClr val="FF0000"/>
                </a:solidFill>
              </a:rPr>
              <a:t>Master transmitter</a:t>
            </a:r>
          </a:p>
        </p:txBody>
      </p:sp>
      <p:sp>
        <p:nvSpPr>
          <p:cNvPr id="5" name="Rectangle 4"/>
          <p:cNvSpPr/>
          <p:nvPr/>
        </p:nvSpPr>
        <p:spPr>
          <a:xfrm>
            <a:off x="74062" y="369332"/>
            <a:ext cx="12117937" cy="3416320"/>
          </a:xfrm>
          <a:prstGeom prst="rect">
            <a:avLst/>
          </a:prstGeom>
        </p:spPr>
        <p:txBody>
          <a:bodyPr wrap="square">
            <a:spAutoFit/>
          </a:bodyPr>
          <a:lstStyle/>
          <a:p>
            <a:r>
              <a:rPr lang="en-US" dirty="0"/>
              <a:t>Following the address transmission and after clearing ADDR, the master sends bytes from the DR register to the SDA line via the internal shift </a:t>
            </a:r>
            <a:r>
              <a:rPr lang="en-US" dirty="0" smtClean="0"/>
              <a:t>register.</a:t>
            </a:r>
          </a:p>
          <a:p>
            <a:endParaRPr lang="en-US" dirty="0"/>
          </a:p>
          <a:p>
            <a:r>
              <a:rPr lang="en-US" dirty="0"/>
              <a:t>The master waits until the first data byte is written into I2C_DR (see Figure 243 Transfer sequencing EV8_1</a:t>
            </a:r>
            <a:r>
              <a:rPr lang="en-US" dirty="0" smtClean="0"/>
              <a:t>).</a:t>
            </a:r>
          </a:p>
          <a:p>
            <a:endParaRPr lang="en-US" dirty="0"/>
          </a:p>
          <a:p>
            <a:r>
              <a:rPr lang="en-US" dirty="0"/>
              <a:t>When the acknowledge pulse is received, the </a:t>
            </a:r>
            <a:r>
              <a:rPr lang="en-US" dirty="0" err="1"/>
              <a:t>TxE</a:t>
            </a:r>
            <a:r>
              <a:rPr lang="en-US" dirty="0"/>
              <a:t> bit is set by hardware and an interrupt is generated if the ITEVFEN and ITBUFEN bits are set</a:t>
            </a:r>
            <a:r>
              <a:rPr lang="en-US" dirty="0" smtClean="0"/>
              <a:t>.</a:t>
            </a:r>
          </a:p>
          <a:p>
            <a:endParaRPr lang="en-US" dirty="0"/>
          </a:p>
          <a:p>
            <a:r>
              <a:rPr lang="en-US" dirty="0"/>
              <a:t>If </a:t>
            </a:r>
            <a:r>
              <a:rPr lang="en-US" dirty="0" err="1"/>
              <a:t>TxE</a:t>
            </a:r>
            <a:r>
              <a:rPr lang="en-US" dirty="0"/>
              <a:t> is set and a data byte was not written in the DR register before the end of the last data transmission, BTF is set and the interface waits until BTF is cleared by a write to I2C_DR, stretching SCL </a:t>
            </a:r>
            <a:r>
              <a:rPr lang="en-US" dirty="0" smtClean="0"/>
              <a:t>low.</a:t>
            </a:r>
          </a:p>
          <a:p>
            <a:endParaRPr lang="en-US" dirty="0"/>
          </a:p>
          <a:p>
            <a:endParaRPr lang="en-US" dirty="0"/>
          </a:p>
        </p:txBody>
      </p:sp>
      <p:sp>
        <p:nvSpPr>
          <p:cNvPr id="6" name="Rectangle 5"/>
          <p:cNvSpPr/>
          <p:nvPr/>
        </p:nvSpPr>
        <p:spPr>
          <a:xfrm>
            <a:off x="-76097" y="3416320"/>
            <a:ext cx="2789995" cy="369332"/>
          </a:xfrm>
          <a:prstGeom prst="rect">
            <a:avLst/>
          </a:prstGeom>
        </p:spPr>
        <p:txBody>
          <a:bodyPr wrap="none">
            <a:spAutoFit/>
          </a:bodyPr>
          <a:lstStyle/>
          <a:p>
            <a:r>
              <a:rPr lang="en-US" dirty="0">
                <a:solidFill>
                  <a:srgbClr val="FF0000"/>
                </a:solidFill>
              </a:rPr>
              <a:t>Closing the communication </a:t>
            </a:r>
          </a:p>
        </p:txBody>
      </p:sp>
      <p:sp>
        <p:nvSpPr>
          <p:cNvPr id="7" name="Rectangle 6"/>
          <p:cNvSpPr/>
          <p:nvPr/>
        </p:nvSpPr>
        <p:spPr>
          <a:xfrm>
            <a:off x="0" y="4154984"/>
            <a:ext cx="12117938" cy="646331"/>
          </a:xfrm>
          <a:prstGeom prst="rect">
            <a:avLst/>
          </a:prstGeom>
        </p:spPr>
        <p:txBody>
          <a:bodyPr wrap="square">
            <a:spAutoFit/>
          </a:bodyPr>
          <a:lstStyle/>
          <a:p>
            <a:r>
              <a:rPr lang="en-US" dirty="0"/>
              <a:t>After the last byte is written to the DR register, the STOP bit is set by software to generate a Stop condition (see Figure 243 Transfer sequencing EV8_2). The interface automatically goes back to slave mode (MSL bit cleared).</a:t>
            </a:r>
          </a:p>
        </p:txBody>
      </p:sp>
    </p:spTree>
    <p:extLst>
      <p:ext uri="{BB962C8B-B14F-4D97-AF65-F5344CB8AC3E}">
        <p14:creationId xmlns:p14="http://schemas.microsoft.com/office/powerpoint/2010/main" val="3500079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138" y="0"/>
            <a:ext cx="4842159" cy="369332"/>
          </a:xfrm>
          <a:prstGeom prst="rect">
            <a:avLst/>
          </a:prstGeom>
        </p:spPr>
        <p:txBody>
          <a:bodyPr wrap="none">
            <a:spAutoFit/>
          </a:bodyPr>
          <a:lstStyle/>
          <a:p>
            <a:r>
              <a:rPr lang="en-US" dirty="0">
                <a:solidFill>
                  <a:srgbClr val="FF0000"/>
                </a:solidFill>
              </a:rPr>
              <a:t>Transfer sequence diagram for master transmitter</a:t>
            </a:r>
          </a:p>
        </p:txBody>
      </p:sp>
      <p:pic>
        <p:nvPicPr>
          <p:cNvPr id="6" name="Picture 5"/>
          <p:cNvPicPr>
            <a:picLocks noChangeAspect="1"/>
          </p:cNvPicPr>
          <p:nvPr/>
        </p:nvPicPr>
        <p:blipFill>
          <a:blip r:embed="rId2"/>
          <a:stretch>
            <a:fillRect/>
          </a:stretch>
        </p:blipFill>
        <p:spPr>
          <a:xfrm>
            <a:off x="2216208" y="997116"/>
            <a:ext cx="7421011" cy="3581900"/>
          </a:xfrm>
          <a:prstGeom prst="rect">
            <a:avLst/>
          </a:prstGeom>
        </p:spPr>
      </p:pic>
      <p:sp>
        <p:nvSpPr>
          <p:cNvPr id="7" name="TextBox 6"/>
          <p:cNvSpPr txBox="1"/>
          <p:nvPr/>
        </p:nvSpPr>
        <p:spPr>
          <a:xfrm>
            <a:off x="6255522" y="129226"/>
            <a:ext cx="3674691" cy="369332"/>
          </a:xfrm>
          <a:prstGeom prst="rect">
            <a:avLst/>
          </a:prstGeom>
          <a:noFill/>
        </p:spPr>
        <p:txBody>
          <a:bodyPr wrap="square" rtlCol="0">
            <a:spAutoFit/>
          </a:bodyPr>
          <a:lstStyle/>
          <a:p>
            <a:r>
              <a:rPr lang="en-US" dirty="0" err="1" smtClean="0"/>
              <a:t>Làm</a:t>
            </a:r>
            <a:r>
              <a:rPr lang="en-US" dirty="0" smtClean="0"/>
              <a:t> </a:t>
            </a:r>
            <a:r>
              <a:rPr lang="en-US" dirty="0" err="1" smtClean="0"/>
              <a:t>sao</a:t>
            </a:r>
            <a:r>
              <a:rPr lang="en-US" dirty="0" smtClean="0"/>
              <a:t> </a:t>
            </a:r>
            <a:r>
              <a:rPr lang="en-US" dirty="0" err="1" smtClean="0"/>
              <a:t>biết</a:t>
            </a:r>
            <a:r>
              <a:rPr lang="en-US" dirty="0" smtClean="0"/>
              <a:t> </a:t>
            </a:r>
            <a:r>
              <a:rPr lang="en-US" dirty="0" err="1" smtClean="0"/>
              <a:t>được</a:t>
            </a:r>
            <a:r>
              <a:rPr lang="en-US" dirty="0" smtClean="0"/>
              <a:t> byte </a:t>
            </a:r>
            <a:r>
              <a:rPr lang="en-US" dirty="0" err="1" smtClean="0"/>
              <a:t>cuối</a:t>
            </a:r>
            <a:r>
              <a:rPr lang="en-US" dirty="0" smtClean="0"/>
              <a:t> </a:t>
            </a:r>
            <a:r>
              <a:rPr lang="en-US" dirty="0" err="1" smtClean="0"/>
              <a:t>cùng</a:t>
            </a:r>
            <a:r>
              <a:rPr lang="en-US" dirty="0" smtClean="0"/>
              <a:t> ?</a:t>
            </a:r>
            <a:endParaRPr lang="en-US" dirty="0"/>
          </a:p>
        </p:txBody>
      </p:sp>
    </p:spTree>
    <p:extLst>
      <p:ext uri="{BB962C8B-B14F-4D97-AF65-F5344CB8AC3E}">
        <p14:creationId xmlns:p14="http://schemas.microsoft.com/office/powerpoint/2010/main" val="1326953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6855" y="475642"/>
            <a:ext cx="8935697" cy="2724530"/>
          </a:xfrm>
          <a:prstGeom prst="rect">
            <a:avLst/>
          </a:prstGeom>
        </p:spPr>
      </p:pic>
      <p:sp>
        <p:nvSpPr>
          <p:cNvPr id="7" name="TextBox 6"/>
          <p:cNvSpPr txBox="1"/>
          <p:nvPr/>
        </p:nvSpPr>
        <p:spPr>
          <a:xfrm>
            <a:off x="1910074" y="0"/>
            <a:ext cx="3260045" cy="646331"/>
          </a:xfrm>
          <a:prstGeom prst="rect">
            <a:avLst/>
          </a:prstGeom>
          <a:noFill/>
        </p:spPr>
        <p:txBody>
          <a:bodyPr wrap="square" rtlCol="0">
            <a:spAutoFit/>
          </a:bodyPr>
          <a:lstStyle/>
          <a:p>
            <a:r>
              <a:rPr lang="en-US" dirty="0" smtClean="0"/>
              <a:t>Read 1: </a:t>
            </a:r>
            <a:r>
              <a:rPr lang="en-US" dirty="0" err="1" smtClean="0"/>
              <a:t>đọc</a:t>
            </a:r>
            <a:r>
              <a:rPr lang="en-US" dirty="0" smtClean="0"/>
              <a:t> </a:t>
            </a:r>
            <a:r>
              <a:rPr lang="en-US" dirty="0" err="1" smtClean="0"/>
              <a:t>từ</a:t>
            </a:r>
            <a:r>
              <a:rPr lang="en-US" dirty="0" smtClean="0"/>
              <a:t> slave</a:t>
            </a:r>
          </a:p>
          <a:p>
            <a:r>
              <a:rPr lang="en-US" dirty="0" smtClean="0"/>
              <a:t>Write 0: write </a:t>
            </a:r>
            <a:r>
              <a:rPr lang="en-US" dirty="0" err="1" smtClean="0"/>
              <a:t>tới</a:t>
            </a:r>
            <a:r>
              <a:rPr lang="en-US" dirty="0" smtClean="0"/>
              <a:t> slave</a:t>
            </a:r>
            <a:endParaRPr lang="en-US" dirty="0"/>
          </a:p>
        </p:txBody>
      </p:sp>
      <p:cxnSp>
        <p:nvCxnSpPr>
          <p:cNvPr id="9" name="Straight Arrow Connector 8"/>
          <p:cNvCxnSpPr/>
          <p:nvPr/>
        </p:nvCxnSpPr>
        <p:spPr>
          <a:xfrm>
            <a:off x="3238856" y="572568"/>
            <a:ext cx="1632247" cy="3602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71103" y="11582"/>
            <a:ext cx="2067286" cy="646331"/>
          </a:xfrm>
          <a:prstGeom prst="rect">
            <a:avLst/>
          </a:prstGeom>
          <a:noFill/>
        </p:spPr>
        <p:txBody>
          <a:bodyPr wrap="square" rtlCol="0">
            <a:spAutoFit/>
          </a:bodyPr>
          <a:lstStyle/>
          <a:p>
            <a:r>
              <a:rPr lang="en-US" dirty="0" err="1" smtClean="0"/>
              <a:t>Ack</a:t>
            </a:r>
            <a:r>
              <a:rPr lang="en-US" dirty="0" smtClean="0"/>
              <a:t> =0: </a:t>
            </a:r>
            <a:r>
              <a:rPr lang="en-US" dirty="0" err="1" smtClean="0"/>
              <a:t>sucess</a:t>
            </a:r>
            <a:endParaRPr lang="en-US" dirty="0" smtClean="0"/>
          </a:p>
          <a:p>
            <a:r>
              <a:rPr lang="en-US" dirty="0" err="1" smtClean="0"/>
              <a:t>Ack</a:t>
            </a:r>
            <a:r>
              <a:rPr lang="en-US" dirty="0" smtClean="0"/>
              <a:t>=1: fail</a:t>
            </a:r>
            <a:endParaRPr lang="en-US" dirty="0"/>
          </a:p>
        </p:txBody>
      </p:sp>
      <p:cxnSp>
        <p:nvCxnSpPr>
          <p:cNvPr id="14" name="Straight Arrow Connector 13"/>
          <p:cNvCxnSpPr/>
          <p:nvPr/>
        </p:nvCxnSpPr>
        <p:spPr>
          <a:xfrm>
            <a:off x="5452217" y="646331"/>
            <a:ext cx="6236" cy="286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21891" y="2909196"/>
            <a:ext cx="11727679" cy="646331"/>
          </a:xfrm>
          <a:prstGeom prst="rect">
            <a:avLst/>
          </a:prstGeom>
        </p:spPr>
        <p:txBody>
          <a:bodyPr wrap="square">
            <a:spAutoFit/>
          </a:bodyPr>
          <a:lstStyle/>
          <a:p>
            <a:r>
              <a:rPr lang="en-US" b="1" i="0" dirty="0" smtClean="0">
                <a:effectLst/>
                <a:latin typeface="Montserrat"/>
              </a:rPr>
              <a:t>Start Condition:</a:t>
            </a:r>
            <a:r>
              <a:rPr lang="en-US" b="0" i="0" dirty="0" smtClean="0">
                <a:effectLst/>
                <a:latin typeface="Montserrat"/>
              </a:rPr>
              <a:t> The SDA line switches from a </a:t>
            </a:r>
            <a:r>
              <a:rPr lang="en-US" b="0" i="0" dirty="0" smtClean="0">
                <a:solidFill>
                  <a:srgbClr val="FF0000"/>
                </a:solidFill>
                <a:effectLst/>
                <a:latin typeface="Montserrat"/>
              </a:rPr>
              <a:t>high voltage</a:t>
            </a:r>
            <a:r>
              <a:rPr lang="en-US" b="0" i="0" dirty="0" smtClean="0">
                <a:effectLst/>
                <a:latin typeface="Montserrat"/>
              </a:rPr>
              <a:t> level to a </a:t>
            </a:r>
            <a:r>
              <a:rPr lang="en-US" b="0" i="0" dirty="0" smtClean="0">
                <a:solidFill>
                  <a:srgbClr val="FF0000"/>
                </a:solidFill>
                <a:effectLst/>
                <a:latin typeface="Montserrat"/>
              </a:rPr>
              <a:t>low voltage </a:t>
            </a:r>
            <a:r>
              <a:rPr lang="en-US" b="0" i="0" dirty="0" smtClean="0">
                <a:effectLst/>
                <a:latin typeface="Montserrat"/>
              </a:rPr>
              <a:t>level </a:t>
            </a:r>
            <a:r>
              <a:rPr lang="en-US" b="0" i="1" dirty="0" smtClean="0">
                <a:solidFill>
                  <a:srgbClr val="FF0000"/>
                </a:solidFill>
                <a:effectLst/>
                <a:latin typeface="Montserrat"/>
              </a:rPr>
              <a:t>before</a:t>
            </a:r>
            <a:r>
              <a:rPr lang="en-US" b="0" i="0" dirty="0" smtClean="0">
                <a:effectLst/>
                <a:latin typeface="Montserrat"/>
              </a:rPr>
              <a:t> the </a:t>
            </a:r>
            <a:r>
              <a:rPr lang="en-US" b="0" i="0" dirty="0" smtClean="0">
                <a:solidFill>
                  <a:srgbClr val="FF0000"/>
                </a:solidFill>
                <a:effectLst/>
                <a:latin typeface="Montserrat"/>
              </a:rPr>
              <a:t>SCL line </a:t>
            </a:r>
            <a:r>
              <a:rPr lang="en-US" b="0" i="0" dirty="0" smtClean="0">
                <a:effectLst/>
                <a:latin typeface="Montserrat"/>
              </a:rPr>
              <a:t>switches from </a:t>
            </a:r>
            <a:r>
              <a:rPr lang="en-US" b="0" i="0" dirty="0" smtClean="0">
                <a:solidFill>
                  <a:srgbClr val="FF0000"/>
                </a:solidFill>
                <a:effectLst/>
                <a:latin typeface="Montserrat"/>
              </a:rPr>
              <a:t>high to low</a:t>
            </a:r>
            <a:r>
              <a:rPr lang="en-US" b="0" i="0" dirty="0" smtClean="0">
                <a:effectLst/>
                <a:latin typeface="Montserrat"/>
              </a:rPr>
              <a:t>.</a:t>
            </a:r>
            <a:endParaRPr lang="en-US" dirty="0"/>
          </a:p>
        </p:txBody>
      </p:sp>
      <p:sp>
        <p:nvSpPr>
          <p:cNvPr id="23" name="Rectangle 22"/>
          <p:cNvSpPr/>
          <p:nvPr/>
        </p:nvSpPr>
        <p:spPr>
          <a:xfrm>
            <a:off x="321890" y="3555527"/>
            <a:ext cx="11992599" cy="646331"/>
          </a:xfrm>
          <a:prstGeom prst="rect">
            <a:avLst/>
          </a:prstGeom>
        </p:spPr>
        <p:txBody>
          <a:bodyPr wrap="square">
            <a:spAutoFit/>
          </a:bodyPr>
          <a:lstStyle/>
          <a:p>
            <a:r>
              <a:rPr lang="en-US" b="1" i="0" dirty="0" smtClean="0">
                <a:effectLst/>
                <a:latin typeface="Montserrat"/>
              </a:rPr>
              <a:t>Stop Condition:</a:t>
            </a:r>
            <a:r>
              <a:rPr lang="en-US" b="0" i="0" dirty="0" smtClean="0">
                <a:effectLst/>
                <a:latin typeface="Montserrat"/>
              </a:rPr>
              <a:t> The SDA line switches from a </a:t>
            </a:r>
            <a:r>
              <a:rPr lang="en-US" b="0" i="0" dirty="0" smtClean="0">
                <a:solidFill>
                  <a:srgbClr val="FF0000"/>
                </a:solidFill>
                <a:effectLst/>
                <a:latin typeface="Montserrat"/>
              </a:rPr>
              <a:t>low voltage</a:t>
            </a:r>
            <a:r>
              <a:rPr lang="en-US" b="0" i="0" dirty="0" smtClean="0">
                <a:effectLst/>
                <a:latin typeface="Montserrat"/>
              </a:rPr>
              <a:t> level to a </a:t>
            </a:r>
            <a:r>
              <a:rPr lang="en-US" b="0" i="0" dirty="0" smtClean="0">
                <a:solidFill>
                  <a:srgbClr val="FF0000"/>
                </a:solidFill>
                <a:effectLst/>
                <a:latin typeface="Montserrat"/>
              </a:rPr>
              <a:t>high voltage </a:t>
            </a:r>
            <a:r>
              <a:rPr lang="en-US" b="0" i="0" dirty="0" smtClean="0">
                <a:effectLst/>
                <a:latin typeface="Montserrat"/>
              </a:rPr>
              <a:t>level </a:t>
            </a:r>
            <a:r>
              <a:rPr lang="en-US" b="0" i="1" dirty="0" smtClean="0">
                <a:solidFill>
                  <a:srgbClr val="FF0000"/>
                </a:solidFill>
                <a:effectLst/>
                <a:latin typeface="Montserrat"/>
              </a:rPr>
              <a:t>after</a:t>
            </a:r>
            <a:r>
              <a:rPr lang="en-US" b="0" i="0" dirty="0" smtClean="0">
                <a:effectLst/>
                <a:latin typeface="Montserrat"/>
              </a:rPr>
              <a:t> the </a:t>
            </a:r>
            <a:r>
              <a:rPr lang="en-US" b="0" i="0" dirty="0" smtClean="0">
                <a:solidFill>
                  <a:srgbClr val="FF0000"/>
                </a:solidFill>
                <a:effectLst/>
                <a:latin typeface="Montserrat"/>
              </a:rPr>
              <a:t>SCL line</a:t>
            </a:r>
            <a:r>
              <a:rPr lang="en-US" b="0" i="0" dirty="0" smtClean="0">
                <a:effectLst/>
                <a:latin typeface="Montserrat"/>
              </a:rPr>
              <a:t> switches from </a:t>
            </a:r>
            <a:r>
              <a:rPr lang="en-US" b="0" i="0" dirty="0" smtClean="0">
                <a:solidFill>
                  <a:srgbClr val="FF0000"/>
                </a:solidFill>
                <a:effectLst/>
                <a:latin typeface="Montserrat"/>
              </a:rPr>
              <a:t>low to high</a:t>
            </a:r>
            <a:r>
              <a:rPr lang="en-US" b="0" i="0" dirty="0" smtClean="0">
                <a:effectLst/>
                <a:latin typeface="Montserrat"/>
              </a:rPr>
              <a:t>.</a:t>
            </a:r>
            <a:endParaRPr lang="en-US" dirty="0"/>
          </a:p>
        </p:txBody>
      </p:sp>
      <p:sp>
        <p:nvSpPr>
          <p:cNvPr id="24" name="Rectangle 23"/>
          <p:cNvSpPr/>
          <p:nvPr/>
        </p:nvSpPr>
        <p:spPr>
          <a:xfrm>
            <a:off x="321890" y="4253196"/>
            <a:ext cx="11650768" cy="646331"/>
          </a:xfrm>
          <a:prstGeom prst="rect">
            <a:avLst/>
          </a:prstGeom>
        </p:spPr>
        <p:txBody>
          <a:bodyPr wrap="square">
            <a:spAutoFit/>
          </a:bodyPr>
          <a:lstStyle/>
          <a:p>
            <a:r>
              <a:rPr lang="en-US" b="1" i="0" dirty="0" smtClean="0">
                <a:effectLst/>
                <a:latin typeface="Montserrat"/>
              </a:rPr>
              <a:t>Address Frame:</a:t>
            </a:r>
            <a:r>
              <a:rPr lang="en-US" b="0" i="0" dirty="0" smtClean="0">
                <a:effectLst/>
                <a:latin typeface="Montserrat"/>
              </a:rPr>
              <a:t> A 7 or 10 bit sequence unique to each slave that identifies the slave when the master wants to talk to it.</a:t>
            </a:r>
            <a:endParaRPr lang="en-US" dirty="0"/>
          </a:p>
        </p:txBody>
      </p:sp>
      <p:sp>
        <p:nvSpPr>
          <p:cNvPr id="25" name="Rectangle 24"/>
          <p:cNvSpPr/>
          <p:nvPr/>
        </p:nvSpPr>
        <p:spPr>
          <a:xfrm>
            <a:off x="321889" y="4899527"/>
            <a:ext cx="11870111" cy="646331"/>
          </a:xfrm>
          <a:prstGeom prst="rect">
            <a:avLst/>
          </a:prstGeom>
        </p:spPr>
        <p:txBody>
          <a:bodyPr wrap="square">
            <a:spAutoFit/>
          </a:bodyPr>
          <a:lstStyle/>
          <a:p>
            <a:r>
              <a:rPr lang="en-US" b="1" i="0" dirty="0" smtClean="0">
                <a:effectLst/>
                <a:latin typeface="Montserrat"/>
              </a:rPr>
              <a:t>Read/Write Bit: </a:t>
            </a:r>
            <a:r>
              <a:rPr lang="en-US" b="0" i="0" dirty="0" smtClean="0">
                <a:effectLst/>
                <a:latin typeface="Montserrat"/>
              </a:rPr>
              <a:t>A single bit specifying whether the master is sending data to the slave (low voltage level) or requesting data from it (high voltage level).</a:t>
            </a:r>
            <a:endParaRPr lang="en-US" dirty="0"/>
          </a:p>
        </p:txBody>
      </p:sp>
      <p:sp>
        <p:nvSpPr>
          <p:cNvPr id="26" name="Rectangle 25"/>
          <p:cNvSpPr/>
          <p:nvPr/>
        </p:nvSpPr>
        <p:spPr>
          <a:xfrm>
            <a:off x="270528" y="5597196"/>
            <a:ext cx="12436983" cy="646331"/>
          </a:xfrm>
          <a:prstGeom prst="rect">
            <a:avLst/>
          </a:prstGeom>
        </p:spPr>
        <p:txBody>
          <a:bodyPr wrap="square">
            <a:spAutoFit/>
          </a:bodyPr>
          <a:lstStyle/>
          <a:p>
            <a:r>
              <a:rPr lang="en-US" b="1" i="0" dirty="0" smtClean="0">
                <a:effectLst/>
                <a:latin typeface="Montserrat"/>
              </a:rPr>
              <a:t>ACK/NACK Bit:</a:t>
            </a:r>
            <a:r>
              <a:rPr lang="en-US" b="0" i="0" dirty="0" smtClean="0">
                <a:effectLst/>
                <a:latin typeface="Montserrat"/>
              </a:rPr>
              <a:t> Each frame in a message is followed by an acknowledge/no-acknowledge bit. If an address frame or data frame was successfully received, an ACK bit is returned to the sender from the receiving device.</a:t>
            </a:r>
            <a:endParaRPr lang="en-US" dirty="0"/>
          </a:p>
        </p:txBody>
      </p:sp>
    </p:spTree>
    <p:extLst>
      <p:ext uri="{BB962C8B-B14F-4D97-AF65-F5344CB8AC3E}">
        <p14:creationId xmlns:p14="http://schemas.microsoft.com/office/powerpoint/2010/main" val="2137335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1665" y="1077112"/>
            <a:ext cx="9593014" cy="4020111"/>
          </a:xfrm>
          <a:prstGeom prst="rect">
            <a:avLst/>
          </a:prstGeom>
        </p:spPr>
      </p:pic>
    </p:spTree>
    <p:extLst>
      <p:ext uri="{BB962C8B-B14F-4D97-AF65-F5344CB8AC3E}">
        <p14:creationId xmlns:p14="http://schemas.microsoft.com/office/powerpoint/2010/main" val="3924055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658724" cy="369332"/>
          </a:xfrm>
          <a:prstGeom prst="rect">
            <a:avLst/>
          </a:prstGeom>
        </p:spPr>
        <p:txBody>
          <a:bodyPr wrap="none">
            <a:spAutoFit/>
          </a:bodyPr>
          <a:lstStyle/>
          <a:p>
            <a:r>
              <a:rPr lang="en-US" dirty="0">
                <a:solidFill>
                  <a:srgbClr val="FF0000"/>
                </a:solidFill>
              </a:rPr>
              <a:t>Master receiver</a:t>
            </a:r>
          </a:p>
        </p:txBody>
      </p:sp>
      <p:sp>
        <p:nvSpPr>
          <p:cNvPr id="5" name="Rectangle 4"/>
          <p:cNvSpPr/>
          <p:nvPr/>
        </p:nvSpPr>
        <p:spPr>
          <a:xfrm>
            <a:off x="82610" y="369332"/>
            <a:ext cx="12109390" cy="2862322"/>
          </a:xfrm>
          <a:prstGeom prst="rect">
            <a:avLst/>
          </a:prstGeom>
        </p:spPr>
        <p:txBody>
          <a:bodyPr wrap="square">
            <a:spAutoFit/>
          </a:bodyPr>
          <a:lstStyle/>
          <a:p>
            <a:r>
              <a:rPr lang="en-US" dirty="0"/>
              <a:t>Following the address transmission and after clearing ADDR, the I2C interface enters Master Receiver mode. In this mode the interface receives bytes from the SDA line into the DR register via the internal shift register. After each byte the interface generates in sequence</a:t>
            </a:r>
            <a:r>
              <a:rPr lang="en-US" dirty="0" smtClean="0"/>
              <a:t>:</a:t>
            </a:r>
          </a:p>
          <a:p>
            <a:r>
              <a:rPr lang="en-US" dirty="0"/>
              <a:t> 1. An acknowledge pulse if the ACK bit is </a:t>
            </a:r>
            <a:r>
              <a:rPr lang="en-US" dirty="0" smtClean="0"/>
              <a:t>set</a:t>
            </a:r>
          </a:p>
          <a:p>
            <a:r>
              <a:rPr lang="en-US" dirty="0" smtClean="0"/>
              <a:t> 2</a:t>
            </a:r>
            <a:r>
              <a:rPr lang="en-US" dirty="0"/>
              <a:t>. The </a:t>
            </a:r>
            <a:r>
              <a:rPr lang="en-US" dirty="0" err="1"/>
              <a:t>RxNE</a:t>
            </a:r>
            <a:r>
              <a:rPr lang="en-US" dirty="0"/>
              <a:t> bit is set and an interrupt is generated if the ITEVFEN and ITBUFEN bits are set (see Figure 244 Transfer sequencing EV7</a:t>
            </a:r>
            <a:r>
              <a:rPr lang="en-US" dirty="0" smtClean="0"/>
              <a:t>)</a:t>
            </a:r>
          </a:p>
          <a:p>
            <a:r>
              <a:rPr lang="en-US" dirty="0"/>
              <a:t>If the </a:t>
            </a:r>
            <a:r>
              <a:rPr lang="en-US" dirty="0" err="1"/>
              <a:t>RxNE</a:t>
            </a:r>
            <a:r>
              <a:rPr lang="en-US" dirty="0"/>
              <a:t> bit is set and the data in the DR register is not read before the end of the last data reception, the BTF bit is set by hardware and the interface waits until BTF is cleared by a read in the DR register, stretching SCL </a:t>
            </a:r>
            <a:r>
              <a:rPr lang="en-US" dirty="0" smtClean="0"/>
              <a:t>low.</a:t>
            </a:r>
          </a:p>
          <a:p>
            <a:endParaRPr lang="en-US" dirty="0" smtClean="0"/>
          </a:p>
          <a:p>
            <a:r>
              <a:rPr lang="en-US" dirty="0" smtClean="0">
                <a:solidFill>
                  <a:srgbClr val="FF0000"/>
                </a:solidFill>
              </a:rPr>
              <a:t>Closing </a:t>
            </a:r>
            <a:r>
              <a:rPr lang="en-US" dirty="0">
                <a:solidFill>
                  <a:srgbClr val="FF0000"/>
                </a:solidFill>
              </a:rPr>
              <a:t>the communication</a:t>
            </a:r>
          </a:p>
        </p:txBody>
      </p:sp>
      <p:sp>
        <p:nvSpPr>
          <p:cNvPr id="6" name="Rectangle 5"/>
          <p:cNvSpPr/>
          <p:nvPr/>
        </p:nvSpPr>
        <p:spPr>
          <a:xfrm>
            <a:off x="82610" y="3231654"/>
            <a:ext cx="12109390" cy="1200329"/>
          </a:xfrm>
          <a:prstGeom prst="rect">
            <a:avLst/>
          </a:prstGeom>
        </p:spPr>
        <p:txBody>
          <a:bodyPr wrap="square">
            <a:spAutoFit/>
          </a:bodyPr>
          <a:lstStyle/>
          <a:p>
            <a:r>
              <a:rPr lang="en-US" dirty="0"/>
              <a:t>The master sends a NACK for the last byte received from the slave. After receiving this NACK, the slave releases the control of the SCL and SDA lines. Then the master can send a Stop/Restart condition</a:t>
            </a:r>
            <a:r>
              <a:rPr lang="en-US" dirty="0" smtClean="0"/>
              <a:t>.</a:t>
            </a:r>
          </a:p>
          <a:p>
            <a:endParaRPr lang="en-US" dirty="0"/>
          </a:p>
          <a:p>
            <a:endParaRPr lang="en-US" dirty="0"/>
          </a:p>
        </p:txBody>
      </p:sp>
      <p:sp>
        <p:nvSpPr>
          <p:cNvPr id="7" name="Rectangle 6"/>
          <p:cNvSpPr/>
          <p:nvPr/>
        </p:nvSpPr>
        <p:spPr>
          <a:xfrm>
            <a:off x="279163" y="4339650"/>
            <a:ext cx="11912837" cy="1754326"/>
          </a:xfrm>
          <a:prstGeom prst="rect">
            <a:avLst/>
          </a:prstGeom>
        </p:spPr>
        <p:txBody>
          <a:bodyPr wrap="square">
            <a:spAutoFit/>
          </a:bodyPr>
          <a:lstStyle/>
          <a:p>
            <a:pPr marL="342900" indent="-342900">
              <a:buAutoNum type="arabicPeriod"/>
            </a:pPr>
            <a:r>
              <a:rPr lang="en-US" dirty="0" smtClean="0"/>
              <a:t>To </a:t>
            </a:r>
            <a:r>
              <a:rPr lang="en-US" dirty="0"/>
              <a:t>generate the </a:t>
            </a:r>
            <a:r>
              <a:rPr lang="en-US" dirty="0" err="1"/>
              <a:t>nonacknowledge</a:t>
            </a:r>
            <a:r>
              <a:rPr lang="en-US" dirty="0"/>
              <a:t> pulse after the last received data byte, the ACK bit must be cleared just after reading the second last data byte (after second last </a:t>
            </a:r>
            <a:r>
              <a:rPr lang="en-US" dirty="0" err="1"/>
              <a:t>RxNE</a:t>
            </a:r>
            <a:r>
              <a:rPr lang="en-US" dirty="0"/>
              <a:t> event). </a:t>
            </a:r>
            <a:endParaRPr lang="en-US" dirty="0" smtClean="0"/>
          </a:p>
          <a:p>
            <a:pPr marL="342900" indent="-342900">
              <a:buAutoNum type="arabicPeriod"/>
            </a:pPr>
            <a:r>
              <a:rPr lang="en-US" dirty="0" smtClean="0"/>
              <a:t>2</a:t>
            </a:r>
            <a:r>
              <a:rPr lang="en-US" dirty="0"/>
              <a:t>. In order to generate the Stop/Restart condition, software must set the STOP/START bit after reading the second last data byte (after the second last </a:t>
            </a:r>
            <a:r>
              <a:rPr lang="en-US" dirty="0" err="1"/>
              <a:t>RxNE</a:t>
            </a:r>
            <a:r>
              <a:rPr lang="en-US" dirty="0"/>
              <a:t> event). </a:t>
            </a:r>
            <a:endParaRPr lang="en-US" dirty="0" smtClean="0"/>
          </a:p>
          <a:p>
            <a:pPr marL="342900" indent="-342900">
              <a:buAutoNum type="arabicPeriod"/>
            </a:pPr>
            <a:r>
              <a:rPr lang="en-US" dirty="0" smtClean="0"/>
              <a:t>3</a:t>
            </a:r>
            <a:r>
              <a:rPr lang="en-US" dirty="0"/>
              <a:t>. In case a single byte has to be received, the Acknowledge disable is made during EV6 (before ADDR flag is cleared) and the STOP condition generation is made after EV6</a:t>
            </a:r>
          </a:p>
        </p:txBody>
      </p:sp>
    </p:spTree>
    <p:extLst>
      <p:ext uri="{BB962C8B-B14F-4D97-AF65-F5344CB8AC3E}">
        <p14:creationId xmlns:p14="http://schemas.microsoft.com/office/powerpoint/2010/main" val="3742072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8963" y="299103"/>
            <a:ext cx="7754432" cy="3934374"/>
          </a:xfrm>
          <a:prstGeom prst="rect">
            <a:avLst/>
          </a:prstGeom>
        </p:spPr>
      </p:pic>
      <p:sp>
        <p:nvSpPr>
          <p:cNvPr id="5" name="TextBox 4"/>
          <p:cNvSpPr txBox="1"/>
          <p:nvPr/>
        </p:nvSpPr>
        <p:spPr>
          <a:xfrm>
            <a:off x="4141587" y="5028236"/>
            <a:ext cx="3395803" cy="369332"/>
          </a:xfrm>
          <a:prstGeom prst="rect">
            <a:avLst/>
          </a:prstGeom>
          <a:noFill/>
        </p:spPr>
        <p:txBody>
          <a:bodyPr wrap="square" rtlCol="0">
            <a:spAutoFit/>
          </a:bodyPr>
          <a:lstStyle/>
          <a:p>
            <a:r>
              <a:rPr lang="en-US" dirty="0" err="1" smtClean="0"/>
              <a:t>Nhận</a:t>
            </a:r>
            <a:r>
              <a:rPr lang="en-US" dirty="0" smtClean="0"/>
              <a:t> 1 byte </a:t>
            </a:r>
            <a:r>
              <a:rPr lang="en-US" dirty="0" err="1" smtClean="0"/>
              <a:t>và</a:t>
            </a:r>
            <a:r>
              <a:rPr lang="en-US" dirty="0" smtClean="0"/>
              <a:t> </a:t>
            </a:r>
            <a:r>
              <a:rPr lang="en-US" dirty="0" err="1" smtClean="0"/>
              <a:t>nhận</a:t>
            </a:r>
            <a:r>
              <a:rPr lang="en-US" dirty="0" smtClean="0"/>
              <a:t> </a:t>
            </a:r>
            <a:r>
              <a:rPr lang="en-US" dirty="0" err="1" smtClean="0"/>
              <a:t>nhiều</a:t>
            </a:r>
            <a:r>
              <a:rPr lang="en-US" dirty="0" smtClean="0"/>
              <a:t> byte ?</a:t>
            </a:r>
            <a:endParaRPr lang="en-US" dirty="0"/>
          </a:p>
        </p:txBody>
      </p:sp>
    </p:spTree>
    <p:extLst>
      <p:ext uri="{BB962C8B-B14F-4D97-AF65-F5344CB8AC3E}">
        <p14:creationId xmlns:p14="http://schemas.microsoft.com/office/powerpoint/2010/main" val="1157016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2C transfer sequence diagram for master receiv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663" y="94004"/>
            <a:ext cx="7443964" cy="34069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0"/>
            <a:ext cx="1358781" cy="369332"/>
          </a:xfrm>
          <a:prstGeom prst="rect">
            <a:avLst/>
          </a:prstGeom>
          <a:noFill/>
        </p:spPr>
        <p:txBody>
          <a:bodyPr wrap="square" rtlCol="0">
            <a:spAutoFit/>
          </a:bodyPr>
          <a:lstStyle/>
          <a:p>
            <a:r>
              <a:rPr lang="en-US" dirty="0" smtClean="0">
                <a:solidFill>
                  <a:srgbClr val="FF0000"/>
                </a:solidFill>
              </a:rPr>
              <a:t>Single byte</a:t>
            </a:r>
            <a:endParaRPr lang="en-US" dirty="0">
              <a:solidFill>
                <a:srgbClr val="FF0000"/>
              </a:solidFill>
            </a:endParaRPr>
          </a:p>
        </p:txBody>
      </p:sp>
      <p:sp>
        <p:nvSpPr>
          <p:cNvPr id="5" name="Rectangle 4"/>
          <p:cNvSpPr/>
          <p:nvPr/>
        </p:nvSpPr>
        <p:spPr>
          <a:xfrm>
            <a:off x="0" y="3401405"/>
            <a:ext cx="11818834" cy="1200329"/>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Master generates the start condition.</a:t>
            </a:r>
            <a:endParaRPr lang="en-US" dirty="0">
              <a:solidFill>
                <a:srgbClr val="4A4A4A"/>
              </a:solidFill>
              <a:latin typeface="inherit"/>
            </a:endParaRPr>
          </a:p>
          <a:p>
            <a:pPr fontAlgn="base">
              <a:buFont typeface="Arial" panose="020B0604020202020204" pitchFamily="34" charset="0"/>
              <a:buChar char="•"/>
            </a:pPr>
            <a:r>
              <a:rPr lang="en-US" dirty="0">
                <a:solidFill>
                  <a:srgbClr val="000000"/>
                </a:solidFill>
                <a:latin typeface="inherit"/>
              </a:rPr>
              <a:t>Master code clears the start bit flag.</a:t>
            </a:r>
            <a:endParaRPr lang="en-US" dirty="0">
              <a:solidFill>
                <a:srgbClr val="4A4A4A"/>
              </a:solidFill>
              <a:latin typeface="inherit"/>
            </a:endParaRPr>
          </a:p>
          <a:p>
            <a:pPr fontAlgn="base">
              <a:buFont typeface="Arial" panose="020B0604020202020204" pitchFamily="34" charset="0"/>
              <a:buChar char="•"/>
            </a:pPr>
            <a:r>
              <a:rPr lang="en-US" dirty="0">
                <a:solidFill>
                  <a:srgbClr val="000000"/>
                </a:solidFill>
                <a:latin typeface="inherit"/>
              </a:rPr>
              <a:t>Master sends the address of the slave.</a:t>
            </a:r>
            <a:endParaRPr lang="en-US" dirty="0">
              <a:solidFill>
                <a:srgbClr val="4A4A4A"/>
              </a:solidFill>
              <a:latin typeface="inherit"/>
            </a:endParaRPr>
          </a:p>
          <a:p>
            <a:pPr fontAlgn="base">
              <a:buFont typeface="Arial" panose="020B0604020202020204" pitchFamily="34" charset="0"/>
              <a:buChar char="•"/>
            </a:pPr>
            <a:r>
              <a:rPr lang="en-US" dirty="0">
                <a:solidFill>
                  <a:srgbClr val="000000"/>
                </a:solidFill>
                <a:latin typeface="inherit"/>
              </a:rPr>
              <a:t>The slave will send the ACK after receiving the address.</a:t>
            </a:r>
            <a:endParaRPr lang="en-US" b="0" i="0" dirty="0">
              <a:solidFill>
                <a:srgbClr val="4A4A4A"/>
              </a:solidFill>
              <a:effectLst/>
              <a:latin typeface="inherit"/>
            </a:endParaRPr>
          </a:p>
        </p:txBody>
      </p:sp>
      <p:sp>
        <p:nvSpPr>
          <p:cNvPr id="6" name="Rectangle 5"/>
          <p:cNvSpPr/>
          <p:nvPr/>
        </p:nvSpPr>
        <p:spPr>
          <a:xfrm>
            <a:off x="21862" y="4541721"/>
            <a:ext cx="11955566" cy="369332"/>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ADDR flag is set. When the ADDR flag is set, the clock is stretched, and both master and slave are paused.</a:t>
            </a:r>
            <a:endParaRPr lang="en-US" b="0" i="0" dirty="0">
              <a:solidFill>
                <a:srgbClr val="4A4A4A"/>
              </a:solidFill>
              <a:effectLst/>
              <a:latin typeface="inherit"/>
            </a:endParaRPr>
          </a:p>
        </p:txBody>
      </p:sp>
      <p:sp>
        <p:nvSpPr>
          <p:cNvPr id="7" name="Rectangle 6"/>
          <p:cNvSpPr/>
          <p:nvPr/>
        </p:nvSpPr>
        <p:spPr>
          <a:xfrm>
            <a:off x="0" y="4851040"/>
            <a:ext cx="11955566" cy="369332"/>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Before clearing the ADDR flag, disable the </a:t>
            </a:r>
            <a:r>
              <a:rPr lang="en-US" dirty="0" err="1">
                <a:solidFill>
                  <a:srgbClr val="000000"/>
                </a:solidFill>
                <a:latin typeface="inherit"/>
              </a:rPr>
              <a:t>ACKing</a:t>
            </a:r>
            <a:r>
              <a:rPr lang="en-US" dirty="0">
                <a:solidFill>
                  <a:srgbClr val="000000"/>
                </a:solidFill>
                <a:latin typeface="inherit"/>
              </a:rPr>
              <a:t> and then program the stop bit of the control register.</a:t>
            </a:r>
            <a:endParaRPr lang="en-US" b="0" i="0" dirty="0">
              <a:solidFill>
                <a:srgbClr val="4A4A4A"/>
              </a:solidFill>
              <a:effectLst/>
              <a:latin typeface="inherit"/>
            </a:endParaRPr>
          </a:p>
        </p:txBody>
      </p:sp>
      <p:sp>
        <p:nvSpPr>
          <p:cNvPr id="8" name="Rectangle 7"/>
          <p:cNvSpPr/>
          <p:nvPr/>
        </p:nvSpPr>
        <p:spPr>
          <a:xfrm>
            <a:off x="0" y="5220372"/>
            <a:ext cx="12192000" cy="646331"/>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Clear the ADDR flag. When you make ADDR as zero, the clock will be released, and data reception begins. Since you have already programmed </a:t>
            </a:r>
            <a:r>
              <a:rPr lang="en-US" dirty="0">
                <a:solidFill>
                  <a:srgbClr val="FF0000"/>
                </a:solidFill>
                <a:latin typeface="inherit"/>
              </a:rPr>
              <a:t>ACK is equal to zero</a:t>
            </a:r>
            <a:r>
              <a:rPr lang="en-US" dirty="0">
                <a:solidFill>
                  <a:srgbClr val="000000"/>
                </a:solidFill>
                <a:latin typeface="inherit"/>
              </a:rPr>
              <a:t>, </a:t>
            </a:r>
            <a:r>
              <a:rPr lang="en-US" dirty="0">
                <a:solidFill>
                  <a:srgbClr val="FF0000"/>
                </a:solidFill>
                <a:latin typeface="inherit"/>
              </a:rPr>
              <a:t>NACK will be sent to the slave</a:t>
            </a:r>
            <a:r>
              <a:rPr lang="en-US" dirty="0">
                <a:solidFill>
                  <a:srgbClr val="000000"/>
                </a:solidFill>
                <a:latin typeface="inherit"/>
              </a:rPr>
              <a:t>, and it stops sending more data.</a:t>
            </a:r>
            <a:endParaRPr lang="en-US" b="0" i="0" dirty="0">
              <a:solidFill>
                <a:srgbClr val="4A4A4A"/>
              </a:solidFill>
              <a:effectLst/>
              <a:latin typeface="inherit"/>
            </a:endParaRPr>
          </a:p>
        </p:txBody>
      </p:sp>
      <p:sp>
        <p:nvSpPr>
          <p:cNvPr id="9" name="Rectangle 8"/>
          <p:cNvSpPr/>
          <p:nvPr/>
        </p:nvSpPr>
        <p:spPr>
          <a:xfrm>
            <a:off x="21862" y="5852856"/>
            <a:ext cx="8301742" cy="369332"/>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Confirm RXNE =1 and read the data from the data register.</a:t>
            </a:r>
            <a:endParaRPr lang="en-US" b="0" i="0" dirty="0">
              <a:solidFill>
                <a:srgbClr val="4A4A4A"/>
              </a:solidFill>
              <a:effectLst/>
              <a:latin typeface="inherit"/>
            </a:endParaRPr>
          </a:p>
        </p:txBody>
      </p:sp>
    </p:spTree>
    <p:extLst>
      <p:ext uri="{BB962C8B-B14F-4D97-AF65-F5344CB8AC3E}">
        <p14:creationId xmlns:p14="http://schemas.microsoft.com/office/powerpoint/2010/main" val="4106832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686"/>
          <a:stretch/>
        </p:blipFill>
        <p:spPr>
          <a:xfrm>
            <a:off x="2196366" y="0"/>
            <a:ext cx="7525800" cy="2862379"/>
          </a:xfrm>
          <a:prstGeom prst="rect">
            <a:avLst/>
          </a:prstGeom>
        </p:spPr>
      </p:pic>
      <p:sp>
        <p:nvSpPr>
          <p:cNvPr id="5" name="Rectangle 4"/>
          <p:cNvSpPr/>
          <p:nvPr/>
        </p:nvSpPr>
        <p:spPr>
          <a:xfrm>
            <a:off x="0" y="3052793"/>
            <a:ext cx="12192000" cy="1200329"/>
          </a:xfrm>
          <a:prstGeom prst="rect">
            <a:avLst/>
          </a:prstGeom>
        </p:spPr>
        <p:txBody>
          <a:bodyPr wrap="square">
            <a:spAutoFit/>
          </a:bodyPr>
          <a:lstStyle/>
          <a:p>
            <a:r>
              <a:rPr lang="en-US" dirty="0">
                <a:solidFill>
                  <a:srgbClr val="000000"/>
                </a:solidFill>
                <a:latin typeface="Roboto Slab"/>
              </a:rPr>
              <a:t>Master receiving more than one byte from the slave. Consider that the master wants to receive 6 bytes, so the length is equal to 6 </a:t>
            </a:r>
            <a:r>
              <a:rPr lang="en-US" dirty="0" smtClean="0">
                <a:solidFill>
                  <a:srgbClr val="000000"/>
                </a:solidFill>
                <a:latin typeface="Roboto Slab"/>
              </a:rPr>
              <a:t>bytes.</a:t>
            </a:r>
          </a:p>
          <a:p>
            <a:endParaRPr lang="en-US" dirty="0">
              <a:solidFill>
                <a:srgbClr val="000000"/>
              </a:solidFill>
              <a:latin typeface="Roboto Slab"/>
            </a:endParaRPr>
          </a:p>
          <a:p>
            <a:endParaRPr lang="en-US" dirty="0"/>
          </a:p>
        </p:txBody>
      </p:sp>
      <p:sp>
        <p:nvSpPr>
          <p:cNvPr id="6" name="Rectangle 5"/>
          <p:cNvSpPr/>
          <p:nvPr/>
        </p:nvSpPr>
        <p:spPr>
          <a:xfrm>
            <a:off x="196554" y="3652957"/>
            <a:ext cx="11075350" cy="1477328"/>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Master generates the start condition.</a:t>
            </a:r>
            <a:endParaRPr lang="en-US" dirty="0">
              <a:solidFill>
                <a:srgbClr val="4A4A4A"/>
              </a:solidFill>
              <a:latin typeface="inherit"/>
            </a:endParaRPr>
          </a:p>
          <a:p>
            <a:pPr fontAlgn="base">
              <a:buFont typeface="Arial" panose="020B0604020202020204" pitchFamily="34" charset="0"/>
              <a:buChar char="•"/>
            </a:pPr>
            <a:r>
              <a:rPr lang="en-US" dirty="0">
                <a:solidFill>
                  <a:srgbClr val="000000"/>
                </a:solidFill>
                <a:latin typeface="inherit"/>
              </a:rPr>
              <a:t>Master sends the address of the slave.</a:t>
            </a:r>
            <a:endParaRPr lang="en-US" dirty="0">
              <a:solidFill>
                <a:srgbClr val="4A4A4A"/>
              </a:solidFill>
              <a:latin typeface="inherit"/>
            </a:endParaRPr>
          </a:p>
          <a:p>
            <a:pPr fontAlgn="base">
              <a:buFont typeface="Arial" panose="020B0604020202020204" pitchFamily="34" charset="0"/>
              <a:buChar char="•"/>
            </a:pPr>
            <a:r>
              <a:rPr lang="en-US" dirty="0">
                <a:solidFill>
                  <a:srgbClr val="000000"/>
                </a:solidFill>
                <a:latin typeface="inherit"/>
              </a:rPr>
              <a:t>The slave will send the ACK after receiving the address.</a:t>
            </a:r>
            <a:endParaRPr lang="en-US" dirty="0">
              <a:solidFill>
                <a:srgbClr val="4A4A4A"/>
              </a:solidFill>
              <a:latin typeface="inherit"/>
            </a:endParaRPr>
          </a:p>
          <a:p>
            <a:pPr fontAlgn="base">
              <a:buFont typeface="Arial" panose="020B0604020202020204" pitchFamily="34" charset="0"/>
              <a:buChar char="•"/>
            </a:pPr>
            <a:r>
              <a:rPr lang="en-US" dirty="0">
                <a:solidFill>
                  <a:srgbClr val="000000"/>
                </a:solidFill>
                <a:latin typeface="inherit"/>
              </a:rPr>
              <a:t>ADDR flag is equal to 1.</a:t>
            </a:r>
            <a:endParaRPr lang="en-US" dirty="0">
              <a:solidFill>
                <a:srgbClr val="4A4A4A"/>
              </a:solidFill>
              <a:latin typeface="inherit"/>
            </a:endParaRPr>
          </a:p>
          <a:p>
            <a:pPr fontAlgn="base">
              <a:buFont typeface="Arial" panose="020B0604020202020204" pitchFamily="34" charset="0"/>
              <a:buChar char="•"/>
            </a:pPr>
            <a:r>
              <a:rPr lang="en-US" dirty="0">
                <a:solidFill>
                  <a:srgbClr val="000000"/>
                </a:solidFill>
                <a:latin typeface="inherit"/>
              </a:rPr>
              <a:t>Once you clear the ADDR flag, the master receives the first byte and </a:t>
            </a:r>
            <a:r>
              <a:rPr lang="en-US" dirty="0">
                <a:solidFill>
                  <a:schemeClr val="accent2"/>
                </a:solidFill>
                <a:latin typeface="inherit"/>
              </a:rPr>
              <a:t>sends the ACK to the slave</a:t>
            </a:r>
            <a:r>
              <a:rPr lang="en-US" dirty="0">
                <a:solidFill>
                  <a:srgbClr val="000000"/>
                </a:solidFill>
                <a:latin typeface="inherit"/>
              </a:rPr>
              <a:t>.</a:t>
            </a:r>
            <a:endParaRPr lang="en-US" b="0" i="0" dirty="0">
              <a:solidFill>
                <a:srgbClr val="4A4A4A"/>
              </a:solidFill>
              <a:effectLst/>
              <a:latin typeface="inherit"/>
            </a:endParaRPr>
          </a:p>
        </p:txBody>
      </p:sp>
      <p:sp>
        <p:nvSpPr>
          <p:cNvPr id="7" name="TextBox 6"/>
          <p:cNvSpPr txBox="1"/>
          <p:nvPr/>
        </p:nvSpPr>
        <p:spPr>
          <a:xfrm>
            <a:off x="0" y="85457"/>
            <a:ext cx="1413272" cy="369332"/>
          </a:xfrm>
          <a:prstGeom prst="rect">
            <a:avLst/>
          </a:prstGeom>
          <a:noFill/>
        </p:spPr>
        <p:txBody>
          <a:bodyPr wrap="none" rtlCol="0">
            <a:spAutoFit/>
          </a:bodyPr>
          <a:lstStyle/>
          <a:p>
            <a:r>
              <a:rPr lang="en-US" dirty="0" err="1" smtClean="0">
                <a:solidFill>
                  <a:srgbClr val="FF0000"/>
                </a:solidFill>
              </a:rPr>
              <a:t>Mutile</a:t>
            </a:r>
            <a:r>
              <a:rPr lang="en-US" dirty="0" smtClean="0">
                <a:solidFill>
                  <a:srgbClr val="FF0000"/>
                </a:solidFill>
              </a:rPr>
              <a:t> bytes</a:t>
            </a:r>
            <a:endParaRPr lang="en-US" dirty="0">
              <a:solidFill>
                <a:srgbClr val="FF0000"/>
              </a:solidFill>
            </a:endParaRPr>
          </a:p>
        </p:txBody>
      </p:sp>
      <p:sp>
        <p:nvSpPr>
          <p:cNvPr id="8" name="Rectangle 7"/>
          <p:cNvSpPr/>
          <p:nvPr/>
        </p:nvSpPr>
        <p:spPr>
          <a:xfrm>
            <a:off x="196554" y="5067084"/>
            <a:ext cx="11964112" cy="923330"/>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The master code waits until RXNE is equal to one. When </a:t>
            </a:r>
            <a:r>
              <a:rPr lang="en-US" dirty="0">
                <a:solidFill>
                  <a:srgbClr val="FF0000"/>
                </a:solidFill>
                <a:latin typeface="inherit"/>
              </a:rPr>
              <a:t>RXNE=1</a:t>
            </a:r>
            <a:r>
              <a:rPr lang="en-US" dirty="0">
                <a:solidFill>
                  <a:srgbClr val="000000"/>
                </a:solidFill>
                <a:latin typeface="inherit"/>
              </a:rPr>
              <a:t>, the master code reads first data, i.e., Data1, and </a:t>
            </a:r>
            <a:r>
              <a:rPr lang="en-US" dirty="0" err="1">
                <a:solidFill>
                  <a:srgbClr val="000000"/>
                </a:solidFill>
                <a:latin typeface="inherit"/>
              </a:rPr>
              <a:t>parallelly</a:t>
            </a:r>
            <a:r>
              <a:rPr lang="en-US" dirty="0">
                <a:solidFill>
                  <a:srgbClr val="000000"/>
                </a:solidFill>
                <a:latin typeface="inherit"/>
              </a:rPr>
              <a:t> Data2 will be received from the master, and the </a:t>
            </a:r>
            <a:r>
              <a:rPr lang="en-US" dirty="0">
                <a:solidFill>
                  <a:srgbClr val="FFC000"/>
                </a:solidFill>
                <a:latin typeface="inherit"/>
              </a:rPr>
              <a:t>ACK for that will be sent</a:t>
            </a:r>
            <a:r>
              <a:rPr lang="en-US" dirty="0">
                <a:solidFill>
                  <a:srgbClr val="000000"/>
                </a:solidFill>
                <a:latin typeface="inherit"/>
              </a:rPr>
              <a:t>. Then the master reads the second byte from the data register.</a:t>
            </a:r>
            <a:endParaRPr lang="en-US" b="0" i="0" dirty="0">
              <a:solidFill>
                <a:srgbClr val="4A4A4A"/>
              </a:solidFill>
              <a:effectLst/>
              <a:latin typeface="inherit"/>
            </a:endParaRPr>
          </a:p>
        </p:txBody>
      </p:sp>
      <p:sp>
        <p:nvSpPr>
          <p:cNvPr id="9" name="Rectangle 8"/>
          <p:cNvSpPr/>
          <p:nvPr/>
        </p:nvSpPr>
        <p:spPr>
          <a:xfrm>
            <a:off x="196553" y="5990414"/>
            <a:ext cx="9665293" cy="369332"/>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Similarly, Data3 and Data4 will be received and read from the data register.</a:t>
            </a:r>
            <a:endParaRPr lang="en-US" b="0" i="0" dirty="0">
              <a:solidFill>
                <a:srgbClr val="4A4A4A"/>
              </a:solidFill>
              <a:effectLst/>
              <a:latin typeface="inherit"/>
            </a:endParaRPr>
          </a:p>
        </p:txBody>
      </p:sp>
    </p:spTree>
    <p:extLst>
      <p:ext uri="{BB962C8B-B14F-4D97-AF65-F5344CB8AC3E}">
        <p14:creationId xmlns:p14="http://schemas.microsoft.com/office/powerpoint/2010/main" val="2471298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46331"/>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In the software, you have to count the length. Before reading the data, initially, the length will be 6, and it is decremented by one after each byte transfer.</a:t>
            </a:r>
            <a:endParaRPr lang="en-US" b="0" i="0" dirty="0">
              <a:solidFill>
                <a:srgbClr val="4A4A4A"/>
              </a:solidFill>
              <a:effectLst/>
              <a:latin typeface="inherit"/>
            </a:endParaRPr>
          </a:p>
        </p:txBody>
      </p:sp>
      <p:sp>
        <p:nvSpPr>
          <p:cNvPr id="5" name="Rectangle 4"/>
          <p:cNvSpPr/>
          <p:nvPr/>
        </p:nvSpPr>
        <p:spPr>
          <a:xfrm>
            <a:off x="0" y="711245"/>
            <a:ext cx="12192000" cy="646331"/>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After reading the Data4 from the data register, the length becomes 2. When length = 2, program the ACK=0 and STOP=1. This is a procedure to receive the last two bytes.</a:t>
            </a:r>
            <a:endParaRPr lang="en-US" b="0" i="0" dirty="0">
              <a:solidFill>
                <a:srgbClr val="4A4A4A"/>
              </a:solidFill>
              <a:effectLst/>
              <a:latin typeface="inherit"/>
            </a:endParaRPr>
          </a:p>
        </p:txBody>
      </p:sp>
      <p:sp>
        <p:nvSpPr>
          <p:cNvPr id="6" name="Rectangle 5"/>
          <p:cNvSpPr/>
          <p:nvPr/>
        </p:nvSpPr>
        <p:spPr>
          <a:xfrm>
            <a:off x="0" y="1422490"/>
            <a:ext cx="12109391" cy="369332"/>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Read Data5. After reading Data5, the length will become 1, meaning that only one byte is pending. </a:t>
            </a:r>
            <a:endParaRPr lang="en-US" b="0" i="0" dirty="0">
              <a:solidFill>
                <a:srgbClr val="4A4A4A"/>
              </a:solidFill>
              <a:effectLst/>
              <a:latin typeface="inherit"/>
            </a:endParaRPr>
          </a:p>
        </p:txBody>
      </p:sp>
      <p:sp>
        <p:nvSpPr>
          <p:cNvPr id="7" name="Rectangle 6"/>
          <p:cNvSpPr/>
          <p:nvPr/>
        </p:nvSpPr>
        <p:spPr>
          <a:xfrm>
            <a:off x="25638" y="1856736"/>
            <a:ext cx="12083753" cy="1754326"/>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latin typeface="inherit"/>
              </a:rPr>
              <a:t>Since the ACK is programmed to zero when the length is equal to 2. For the last data byte or Data6, NACK will be sent instead of ACK</a:t>
            </a:r>
            <a:r>
              <a:rPr lang="en-US" dirty="0" smtClean="0">
                <a:solidFill>
                  <a:srgbClr val="000000"/>
                </a:solidFill>
                <a:latin typeface="inherit"/>
              </a:rPr>
              <a:t>.</a:t>
            </a:r>
          </a:p>
          <a:p>
            <a:pPr fontAlgn="base">
              <a:buFont typeface="Arial" panose="020B0604020202020204" pitchFamily="34" charset="0"/>
              <a:buChar char="•"/>
            </a:pPr>
            <a:endParaRPr lang="en-US" dirty="0">
              <a:solidFill>
                <a:srgbClr val="4A4A4A"/>
              </a:solidFill>
              <a:latin typeface="inherit"/>
            </a:endParaRPr>
          </a:p>
          <a:p>
            <a:pPr fontAlgn="base">
              <a:buFont typeface="Arial" panose="020B0604020202020204" pitchFamily="34" charset="0"/>
              <a:buChar char="•"/>
            </a:pPr>
            <a:r>
              <a:rPr lang="en-US" dirty="0">
                <a:solidFill>
                  <a:srgbClr val="000000"/>
                </a:solidFill>
                <a:latin typeface="inherit"/>
              </a:rPr>
              <a:t>Since the stop bit is programmed to 1, the stop condition will be generated by the master</a:t>
            </a:r>
            <a:r>
              <a:rPr lang="en-US" dirty="0" smtClean="0">
                <a:solidFill>
                  <a:srgbClr val="000000"/>
                </a:solidFill>
                <a:latin typeface="inherit"/>
              </a:rPr>
              <a:t>.</a:t>
            </a:r>
          </a:p>
          <a:p>
            <a:pPr fontAlgn="base">
              <a:buFont typeface="Arial" panose="020B0604020202020204" pitchFamily="34" charset="0"/>
              <a:buChar char="•"/>
            </a:pPr>
            <a:endParaRPr lang="en-US" dirty="0">
              <a:solidFill>
                <a:srgbClr val="4A4A4A"/>
              </a:solidFill>
              <a:latin typeface="inherit"/>
            </a:endParaRPr>
          </a:p>
          <a:p>
            <a:pPr fontAlgn="base">
              <a:buFont typeface="Arial" panose="020B0604020202020204" pitchFamily="34" charset="0"/>
              <a:buChar char="•"/>
            </a:pPr>
            <a:r>
              <a:rPr lang="en-US" dirty="0">
                <a:solidFill>
                  <a:srgbClr val="000000"/>
                </a:solidFill>
                <a:latin typeface="inherit"/>
              </a:rPr>
              <a:t>Read the last byte from the data register.</a:t>
            </a:r>
            <a:endParaRPr lang="en-US" b="0" i="0" dirty="0">
              <a:solidFill>
                <a:srgbClr val="4A4A4A"/>
              </a:solidFill>
              <a:effectLst/>
              <a:latin typeface="inherit"/>
            </a:endParaRPr>
          </a:p>
        </p:txBody>
      </p:sp>
      <p:sp>
        <p:nvSpPr>
          <p:cNvPr id="8" name="Rectangle 7"/>
          <p:cNvSpPr/>
          <p:nvPr/>
        </p:nvSpPr>
        <p:spPr>
          <a:xfrm>
            <a:off x="25637" y="3799523"/>
            <a:ext cx="12083753" cy="923330"/>
          </a:xfrm>
          <a:prstGeom prst="rect">
            <a:avLst/>
          </a:prstGeom>
        </p:spPr>
        <p:txBody>
          <a:bodyPr wrap="square">
            <a:spAutoFit/>
          </a:bodyPr>
          <a:lstStyle/>
          <a:p>
            <a:r>
              <a:rPr lang="en-US" dirty="0">
                <a:solidFill>
                  <a:srgbClr val="000000"/>
                </a:solidFill>
                <a:latin typeface="Roboto Slab"/>
              </a:rPr>
              <a:t>When the master is receiving more than 1 byte, then if length = 2, make ACK = 0, STOP =1, and read the data. When you make ACK = 0, STOP =1, it sends NACK to the last data byte which is received. This is a thumb rule, and it states that sending the ACK for the last data byte received is wrong.</a:t>
            </a:r>
            <a:endParaRPr lang="en-US" dirty="0"/>
          </a:p>
        </p:txBody>
      </p:sp>
      <p:sp>
        <p:nvSpPr>
          <p:cNvPr id="9" name="Rectangle 8"/>
          <p:cNvSpPr/>
          <p:nvPr/>
        </p:nvSpPr>
        <p:spPr>
          <a:xfrm>
            <a:off x="25636" y="5295597"/>
            <a:ext cx="12166363" cy="369332"/>
          </a:xfrm>
          <a:prstGeom prst="rect">
            <a:avLst/>
          </a:prstGeom>
        </p:spPr>
        <p:txBody>
          <a:bodyPr wrap="square">
            <a:spAutoFit/>
          </a:bodyPr>
          <a:lstStyle/>
          <a:p>
            <a:r>
              <a:rPr lang="en-US" dirty="0"/>
              <a:t>https://fastbitlab.com/stm32-i2c-lecture-29-i2c-transfer-sequence-diagram-master-receiving-data/</a:t>
            </a:r>
          </a:p>
        </p:txBody>
      </p:sp>
    </p:spTree>
    <p:extLst>
      <p:ext uri="{BB962C8B-B14F-4D97-AF65-F5344CB8AC3E}">
        <p14:creationId xmlns:p14="http://schemas.microsoft.com/office/powerpoint/2010/main" val="3283274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3422" y="516601"/>
            <a:ext cx="9659698" cy="5363323"/>
          </a:xfrm>
          <a:prstGeom prst="rect">
            <a:avLst/>
          </a:prstGeom>
        </p:spPr>
      </p:pic>
    </p:spTree>
    <p:extLst>
      <p:ext uri="{BB962C8B-B14F-4D97-AF65-F5344CB8AC3E}">
        <p14:creationId xmlns:p14="http://schemas.microsoft.com/office/powerpoint/2010/main" val="1136446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7166" y="1002166"/>
            <a:ext cx="6830378" cy="4563112"/>
          </a:xfrm>
          <a:prstGeom prst="rect">
            <a:avLst/>
          </a:prstGeom>
        </p:spPr>
      </p:pic>
      <p:sp>
        <p:nvSpPr>
          <p:cNvPr id="5" name="Rectangle 4"/>
          <p:cNvSpPr/>
          <p:nvPr/>
        </p:nvSpPr>
        <p:spPr>
          <a:xfrm>
            <a:off x="0" y="0"/>
            <a:ext cx="1467838" cy="369332"/>
          </a:xfrm>
          <a:prstGeom prst="rect">
            <a:avLst/>
          </a:prstGeom>
        </p:spPr>
        <p:txBody>
          <a:bodyPr wrap="none">
            <a:spAutoFit/>
          </a:bodyPr>
          <a:lstStyle/>
          <a:p>
            <a:r>
              <a:rPr lang="en-US" dirty="0">
                <a:solidFill>
                  <a:srgbClr val="FF0000"/>
                </a:solidFill>
              </a:rPr>
              <a:t>I2C interrupts</a:t>
            </a:r>
          </a:p>
        </p:txBody>
      </p:sp>
    </p:spTree>
    <p:extLst>
      <p:ext uri="{BB962C8B-B14F-4D97-AF65-F5344CB8AC3E}">
        <p14:creationId xmlns:p14="http://schemas.microsoft.com/office/powerpoint/2010/main" val="1241949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02887" y="863610"/>
            <a:ext cx="6716062" cy="4515480"/>
          </a:xfrm>
          <a:prstGeom prst="rect">
            <a:avLst/>
          </a:prstGeom>
        </p:spPr>
      </p:pic>
    </p:spTree>
    <p:extLst>
      <p:ext uri="{BB962C8B-B14F-4D97-AF65-F5344CB8AC3E}">
        <p14:creationId xmlns:p14="http://schemas.microsoft.com/office/powerpoint/2010/main" val="1169698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198" y="639300"/>
            <a:ext cx="8992855" cy="1733792"/>
          </a:xfrm>
          <a:prstGeom prst="rect">
            <a:avLst/>
          </a:prstGeom>
        </p:spPr>
      </p:pic>
      <p:pic>
        <p:nvPicPr>
          <p:cNvPr id="5" name="Picture 4"/>
          <p:cNvPicPr>
            <a:picLocks noChangeAspect="1"/>
          </p:cNvPicPr>
          <p:nvPr/>
        </p:nvPicPr>
        <p:blipFill>
          <a:blip r:embed="rId3"/>
          <a:stretch>
            <a:fillRect/>
          </a:stretch>
        </p:blipFill>
        <p:spPr>
          <a:xfrm>
            <a:off x="1591026" y="2444095"/>
            <a:ext cx="9259592" cy="4280463"/>
          </a:xfrm>
          <a:prstGeom prst="rect">
            <a:avLst/>
          </a:prstGeom>
        </p:spPr>
      </p:pic>
    </p:spTree>
    <p:extLst>
      <p:ext uri="{BB962C8B-B14F-4D97-AF65-F5344CB8AC3E}">
        <p14:creationId xmlns:p14="http://schemas.microsoft.com/office/powerpoint/2010/main" val="4145459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2c' tag wiki - Stack Ove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484" y="444101"/>
            <a:ext cx="7428491" cy="21395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1891" y="2909196"/>
            <a:ext cx="11727679" cy="646331"/>
          </a:xfrm>
          <a:prstGeom prst="rect">
            <a:avLst/>
          </a:prstGeom>
        </p:spPr>
        <p:txBody>
          <a:bodyPr wrap="square">
            <a:spAutoFit/>
          </a:bodyPr>
          <a:lstStyle/>
          <a:p>
            <a:r>
              <a:rPr lang="en-US" b="1" i="0" dirty="0" smtClean="0">
                <a:effectLst/>
                <a:latin typeface="Montserrat"/>
              </a:rPr>
              <a:t>Start Condition:</a:t>
            </a:r>
            <a:r>
              <a:rPr lang="en-US" b="0" i="0" dirty="0" smtClean="0">
                <a:effectLst/>
                <a:latin typeface="Montserrat"/>
              </a:rPr>
              <a:t> The SDA line switches from a </a:t>
            </a:r>
            <a:r>
              <a:rPr lang="en-US" b="0" i="0" dirty="0" smtClean="0">
                <a:solidFill>
                  <a:srgbClr val="FF0000"/>
                </a:solidFill>
                <a:effectLst/>
                <a:latin typeface="Montserrat"/>
              </a:rPr>
              <a:t>high voltage</a:t>
            </a:r>
            <a:r>
              <a:rPr lang="en-US" b="0" i="0" dirty="0" smtClean="0">
                <a:effectLst/>
                <a:latin typeface="Montserrat"/>
              </a:rPr>
              <a:t> level to a </a:t>
            </a:r>
            <a:r>
              <a:rPr lang="en-US" b="0" i="0" dirty="0" smtClean="0">
                <a:solidFill>
                  <a:srgbClr val="FF0000"/>
                </a:solidFill>
                <a:effectLst/>
                <a:latin typeface="Montserrat"/>
              </a:rPr>
              <a:t>low voltage </a:t>
            </a:r>
            <a:r>
              <a:rPr lang="en-US" b="0" i="0" dirty="0" smtClean="0">
                <a:effectLst/>
                <a:latin typeface="Montserrat"/>
              </a:rPr>
              <a:t>level </a:t>
            </a:r>
            <a:r>
              <a:rPr lang="en-US" b="0" i="1" dirty="0" smtClean="0">
                <a:solidFill>
                  <a:srgbClr val="FF0000"/>
                </a:solidFill>
                <a:effectLst/>
                <a:latin typeface="Montserrat"/>
              </a:rPr>
              <a:t>before</a:t>
            </a:r>
            <a:r>
              <a:rPr lang="en-US" b="0" i="0" dirty="0" smtClean="0">
                <a:effectLst/>
                <a:latin typeface="Montserrat"/>
              </a:rPr>
              <a:t> the </a:t>
            </a:r>
            <a:r>
              <a:rPr lang="en-US" b="0" i="0" dirty="0" smtClean="0">
                <a:solidFill>
                  <a:srgbClr val="FF0000"/>
                </a:solidFill>
                <a:effectLst/>
                <a:latin typeface="Montserrat"/>
              </a:rPr>
              <a:t>SCL line </a:t>
            </a:r>
            <a:r>
              <a:rPr lang="en-US" b="0" i="0" dirty="0" smtClean="0">
                <a:effectLst/>
                <a:latin typeface="Montserrat"/>
              </a:rPr>
              <a:t>switches from </a:t>
            </a:r>
            <a:r>
              <a:rPr lang="en-US" b="0" i="0" dirty="0" smtClean="0">
                <a:solidFill>
                  <a:srgbClr val="FF0000"/>
                </a:solidFill>
                <a:effectLst/>
                <a:latin typeface="Montserrat"/>
              </a:rPr>
              <a:t>high to low</a:t>
            </a:r>
            <a:r>
              <a:rPr lang="en-US" b="0" i="0" dirty="0" smtClean="0">
                <a:effectLst/>
                <a:latin typeface="Montserrat"/>
              </a:rPr>
              <a:t>.</a:t>
            </a:r>
            <a:endParaRPr lang="en-US" dirty="0"/>
          </a:p>
        </p:txBody>
      </p:sp>
      <p:sp>
        <p:nvSpPr>
          <p:cNvPr id="6" name="Rectangle 5"/>
          <p:cNvSpPr/>
          <p:nvPr/>
        </p:nvSpPr>
        <p:spPr>
          <a:xfrm>
            <a:off x="321890" y="3555527"/>
            <a:ext cx="11992599" cy="646331"/>
          </a:xfrm>
          <a:prstGeom prst="rect">
            <a:avLst/>
          </a:prstGeom>
        </p:spPr>
        <p:txBody>
          <a:bodyPr wrap="square">
            <a:spAutoFit/>
          </a:bodyPr>
          <a:lstStyle/>
          <a:p>
            <a:r>
              <a:rPr lang="en-US" b="1" i="0" dirty="0" smtClean="0">
                <a:effectLst/>
                <a:latin typeface="Montserrat"/>
              </a:rPr>
              <a:t>Stop Condition:</a:t>
            </a:r>
            <a:r>
              <a:rPr lang="en-US" b="0" i="0" dirty="0" smtClean="0">
                <a:effectLst/>
                <a:latin typeface="Montserrat"/>
              </a:rPr>
              <a:t> The SDA line switches from a low voltage level to a high voltage level </a:t>
            </a:r>
            <a:r>
              <a:rPr lang="en-US" b="0" i="1" dirty="0" smtClean="0">
                <a:effectLst/>
                <a:latin typeface="Montserrat"/>
              </a:rPr>
              <a:t>after</a:t>
            </a:r>
            <a:r>
              <a:rPr lang="en-US" b="0" i="0" dirty="0" smtClean="0">
                <a:effectLst/>
                <a:latin typeface="Montserrat"/>
              </a:rPr>
              <a:t> the SCL line switches from low to high.</a:t>
            </a:r>
            <a:endParaRPr lang="en-US" dirty="0"/>
          </a:p>
        </p:txBody>
      </p:sp>
      <p:sp>
        <p:nvSpPr>
          <p:cNvPr id="7" name="Rectangle 6"/>
          <p:cNvSpPr/>
          <p:nvPr/>
        </p:nvSpPr>
        <p:spPr>
          <a:xfrm>
            <a:off x="321890" y="4253196"/>
            <a:ext cx="11650768" cy="646331"/>
          </a:xfrm>
          <a:prstGeom prst="rect">
            <a:avLst/>
          </a:prstGeom>
        </p:spPr>
        <p:txBody>
          <a:bodyPr wrap="square">
            <a:spAutoFit/>
          </a:bodyPr>
          <a:lstStyle/>
          <a:p>
            <a:r>
              <a:rPr lang="en-US" b="1" i="0" dirty="0" smtClean="0">
                <a:effectLst/>
                <a:latin typeface="Montserrat"/>
              </a:rPr>
              <a:t>Address Frame:</a:t>
            </a:r>
            <a:r>
              <a:rPr lang="en-US" b="0" i="0" dirty="0" smtClean="0">
                <a:effectLst/>
                <a:latin typeface="Montserrat"/>
              </a:rPr>
              <a:t> A 7 or 10 bit sequence unique to each slave that identifies the slave when the master wants to talk to it.</a:t>
            </a:r>
            <a:endParaRPr lang="en-US" dirty="0"/>
          </a:p>
        </p:txBody>
      </p:sp>
      <p:sp>
        <p:nvSpPr>
          <p:cNvPr id="8" name="Rectangle 7"/>
          <p:cNvSpPr/>
          <p:nvPr/>
        </p:nvSpPr>
        <p:spPr>
          <a:xfrm>
            <a:off x="321889" y="4899527"/>
            <a:ext cx="11870111" cy="646331"/>
          </a:xfrm>
          <a:prstGeom prst="rect">
            <a:avLst/>
          </a:prstGeom>
        </p:spPr>
        <p:txBody>
          <a:bodyPr wrap="square">
            <a:spAutoFit/>
          </a:bodyPr>
          <a:lstStyle/>
          <a:p>
            <a:r>
              <a:rPr lang="en-US" b="1" i="0" dirty="0" smtClean="0">
                <a:effectLst/>
                <a:latin typeface="Montserrat"/>
              </a:rPr>
              <a:t>Read/Write Bit: </a:t>
            </a:r>
            <a:r>
              <a:rPr lang="en-US" b="0" i="0" dirty="0" smtClean="0">
                <a:effectLst/>
                <a:latin typeface="Montserrat"/>
              </a:rPr>
              <a:t>A single bit specifying whether the master is sending data to the slave (low voltage level) or requesting data from it (high voltage level).</a:t>
            </a:r>
            <a:endParaRPr lang="en-US" dirty="0"/>
          </a:p>
        </p:txBody>
      </p:sp>
      <p:sp>
        <p:nvSpPr>
          <p:cNvPr id="9" name="Rectangle 8"/>
          <p:cNvSpPr/>
          <p:nvPr/>
        </p:nvSpPr>
        <p:spPr>
          <a:xfrm>
            <a:off x="270528" y="5597196"/>
            <a:ext cx="12436983" cy="646331"/>
          </a:xfrm>
          <a:prstGeom prst="rect">
            <a:avLst/>
          </a:prstGeom>
        </p:spPr>
        <p:txBody>
          <a:bodyPr wrap="square">
            <a:spAutoFit/>
          </a:bodyPr>
          <a:lstStyle/>
          <a:p>
            <a:r>
              <a:rPr lang="en-US" b="1" i="0" dirty="0" smtClean="0">
                <a:effectLst/>
                <a:latin typeface="Montserrat"/>
              </a:rPr>
              <a:t>ACK/NACK Bit:</a:t>
            </a:r>
            <a:r>
              <a:rPr lang="en-US" b="0" i="0" dirty="0" smtClean="0">
                <a:effectLst/>
                <a:latin typeface="Montserrat"/>
              </a:rPr>
              <a:t> Each frame in a message is followed by an acknowledge/no-acknowledge bit. If an address frame or data frame was successfully received, an ACK bit is returned to the sender from the receiving device.</a:t>
            </a:r>
            <a:endParaRPr lang="en-US" dirty="0"/>
          </a:p>
        </p:txBody>
      </p:sp>
    </p:spTree>
    <p:extLst>
      <p:ext uri="{BB962C8B-B14F-4D97-AF65-F5344CB8AC3E}">
        <p14:creationId xmlns:p14="http://schemas.microsoft.com/office/powerpoint/2010/main" val="787403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8037" y="0"/>
            <a:ext cx="6506483" cy="3219899"/>
          </a:xfrm>
          <a:prstGeom prst="rect">
            <a:avLst/>
          </a:prstGeom>
        </p:spPr>
      </p:pic>
      <p:pic>
        <p:nvPicPr>
          <p:cNvPr id="5" name="Picture 4"/>
          <p:cNvPicPr>
            <a:picLocks noChangeAspect="1"/>
          </p:cNvPicPr>
          <p:nvPr/>
        </p:nvPicPr>
        <p:blipFill>
          <a:blip r:embed="rId3"/>
          <a:stretch>
            <a:fillRect/>
          </a:stretch>
        </p:blipFill>
        <p:spPr>
          <a:xfrm>
            <a:off x="2988037" y="3548378"/>
            <a:ext cx="6335009" cy="2495898"/>
          </a:xfrm>
          <a:prstGeom prst="rect">
            <a:avLst/>
          </a:prstGeom>
        </p:spPr>
      </p:pic>
    </p:spTree>
    <p:extLst>
      <p:ext uri="{BB962C8B-B14F-4D97-AF65-F5344CB8AC3E}">
        <p14:creationId xmlns:p14="http://schemas.microsoft.com/office/powerpoint/2010/main" val="3990355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69332"/>
          </a:xfrm>
          <a:prstGeom prst="rect">
            <a:avLst/>
          </a:prstGeom>
        </p:spPr>
        <p:txBody>
          <a:bodyPr wrap="square">
            <a:spAutoFit/>
          </a:bodyPr>
          <a:lstStyle/>
          <a:p>
            <a:r>
              <a:rPr lang="en-US" dirty="0"/>
              <a:t>summarizes the use of mandatory and optional portions of the I2C-bus specification and which system configurations use them. </a:t>
            </a:r>
          </a:p>
        </p:txBody>
      </p:sp>
      <p:pic>
        <p:nvPicPr>
          <p:cNvPr id="7" name="Picture 6"/>
          <p:cNvPicPr>
            <a:picLocks noChangeAspect="1"/>
          </p:cNvPicPr>
          <p:nvPr/>
        </p:nvPicPr>
        <p:blipFill>
          <a:blip r:embed="rId2"/>
          <a:stretch>
            <a:fillRect/>
          </a:stretch>
        </p:blipFill>
        <p:spPr>
          <a:xfrm>
            <a:off x="2719195" y="1073190"/>
            <a:ext cx="6582694" cy="4096322"/>
          </a:xfrm>
          <a:prstGeom prst="rect">
            <a:avLst/>
          </a:prstGeom>
        </p:spPr>
      </p:pic>
      <p:pic>
        <p:nvPicPr>
          <p:cNvPr id="8" name="Picture 7"/>
          <p:cNvPicPr>
            <a:picLocks noChangeAspect="1"/>
          </p:cNvPicPr>
          <p:nvPr/>
        </p:nvPicPr>
        <p:blipFill>
          <a:blip r:embed="rId3"/>
          <a:stretch>
            <a:fillRect/>
          </a:stretch>
        </p:blipFill>
        <p:spPr>
          <a:xfrm>
            <a:off x="2719195" y="5169512"/>
            <a:ext cx="6335009" cy="838317"/>
          </a:xfrm>
          <a:prstGeom prst="rect">
            <a:avLst/>
          </a:prstGeom>
        </p:spPr>
      </p:pic>
    </p:spTree>
    <p:extLst>
      <p:ext uri="{BB962C8B-B14F-4D97-AF65-F5344CB8AC3E}">
        <p14:creationId xmlns:p14="http://schemas.microsoft.com/office/powerpoint/2010/main" val="3856774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029530" cy="369332"/>
          </a:xfrm>
          <a:prstGeom prst="rect">
            <a:avLst/>
          </a:prstGeom>
        </p:spPr>
        <p:txBody>
          <a:bodyPr wrap="none">
            <a:spAutoFit/>
          </a:bodyPr>
          <a:lstStyle/>
          <a:p>
            <a:r>
              <a:rPr lang="en-US" dirty="0"/>
              <a:t>SDA and SCL signals</a:t>
            </a:r>
          </a:p>
        </p:txBody>
      </p:sp>
      <p:sp>
        <p:nvSpPr>
          <p:cNvPr id="5" name="Rectangle 4"/>
          <p:cNvSpPr/>
          <p:nvPr/>
        </p:nvSpPr>
        <p:spPr>
          <a:xfrm>
            <a:off x="202250" y="507914"/>
            <a:ext cx="11989749" cy="369332"/>
          </a:xfrm>
          <a:prstGeom prst="rect">
            <a:avLst/>
          </a:prstGeom>
        </p:spPr>
        <p:txBody>
          <a:bodyPr wrap="square">
            <a:spAutoFit/>
          </a:bodyPr>
          <a:lstStyle/>
          <a:p>
            <a:r>
              <a:rPr lang="en-US" dirty="0"/>
              <a:t>Both SDA and SCL are bidirectional lines, connected to a positive supply voltage via a current-source or pull-up resistor</a:t>
            </a:r>
          </a:p>
        </p:txBody>
      </p:sp>
      <p:sp>
        <p:nvSpPr>
          <p:cNvPr id="6" name="Rectangle 5"/>
          <p:cNvSpPr/>
          <p:nvPr/>
        </p:nvSpPr>
        <p:spPr>
          <a:xfrm>
            <a:off x="202250" y="1015828"/>
            <a:ext cx="4126835" cy="369332"/>
          </a:xfrm>
          <a:prstGeom prst="rect">
            <a:avLst/>
          </a:prstGeom>
        </p:spPr>
        <p:txBody>
          <a:bodyPr wrap="none">
            <a:spAutoFit/>
          </a:bodyPr>
          <a:lstStyle/>
          <a:p>
            <a:r>
              <a:rPr lang="en-US" dirty="0"/>
              <a:t>When the bus is free, both lines are HIGH.</a:t>
            </a:r>
          </a:p>
        </p:txBody>
      </p:sp>
      <p:sp>
        <p:nvSpPr>
          <p:cNvPr id="7" name="Rectangle 6"/>
          <p:cNvSpPr/>
          <p:nvPr/>
        </p:nvSpPr>
        <p:spPr>
          <a:xfrm>
            <a:off x="202249" y="1523742"/>
            <a:ext cx="11989749" cy="923330"/>
          </a:xfrm>
          <a:prstGeom prst="rect">
            <a:avLst/>
          </a:prstGeom>
        </p:spPr>
        <p:txBody>
          <a:bodyPr wrap="square">
            <a:spAutoFit/>
          </a:bodyPr>
          <a:lstStyle/>
          <a:p>
            <a:r>
              <a:rPr lang="en-US" dirty="0"/>
              <a:t>Data on the I2C-bus can be transferred at rates of up to 100 </a:t>
            </a:r>
            <a:r>
              <a:rPr lang="en-US" dirty="0" err="1"/>
              <a:t>kbit</a:t>
            </a:r>
            <a:r>
              <a:rPr lang="en-US" dirty="0"/>
              <a:t>/s in the Standard-mode, up to 400 </a:t>
            </a:r>
            <a:r>
              <a:rPr lang="en-US" dirty="0" err="1"/>
              <a:t>kbit</a:t>
            </a:r>
            <a:r>
              <a:rPr lang="en-US" dirty="0"/>
              <a:t>/s in the Fast-mode, up to 1 Mbit/s in Fast-mode Plus, or up to 3.4 Mbit/s in the High-speed mode. The bus capacitance limits the number of interfaces connected to the bus.</a:t>
            </a:r>
          </a:p>
        </p:txBody>
      </p:sp>
      <p:pic>
        <p:nvPicPr>
          <p:cNvPr id="8" name="Picture 7"/>
          <p:cNvPicPr>
            <a:picLocks noChangeAspect="1"/>
          </p:cNvPicPr>
          <p:nvPr/>
        </p:nvPicPr>
        <p:blipFill>
          <a:blip r:embed="rId2"/>
          <a:stretch>
            <a:fillRect/>
          </a:stretch>
        </p:blipFill>
        <p:spPr>
          <a:xfrm>
            <a:off x="3029618" y="2155224"/>
            <a:ext cx="6335009" cy="1876687"/>
          </a:xfrm>
          <a:prstGeom prst="rect">
            <a:avLst/>
          </a:prstGeom>
        </p:spPr>
      </p:pic>
      <p:sp>
        <p:nvSpPr>
          <p:cNvPr id="9" name="Rectangle 8"/>
          <p:cNvSpPr/>
          <p:nvPr/>
        </p:nvSpPr>
        <p:spPr>
          <a:xfrm>
            <a:off x="0" y="4663393"/>
            <a:ext cx="12090878" cy="646331"/>
          </a:xfrm>
          <a:prstGeom prst="rect">
            <a:avLst/>
          </a:prstGeom>
        </p:spPr>
        <p:txBody>
          <a:bodyPr wrap="square">
            <a:spAutoFit/>
          </a:bodyPr>
          <a:lstStyle/>
          <a:p>
            <a:r>
              <a:rPr lang="en-US" dirty="0"/>
              <a:t>The data on the SDA line must be stable during the HIGH period of the clock. The HIGH or LOW state of the data line can only change when the clock signal on the SCL line is LOW (see Figure 4). One clock pulse is generated for each data bit transferred.</a:t>
            </a:r>
          </a:p>
        </p:txBody>
      </p:sp>
    </p:spTree>
    <p:extLst>
      <p:ext uri="{BB962C8B-B14F-4D97-AF65-F5344CB8AC3E}">
        <p14:creationId xmlns:p14="http://schemas.microsoft.com/office/powerpoint/2010/main" val="4282884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2390"/>
            <a:ext cx="1723549" cy="369332"/>
          </a:xfrm>
          <a:prstGeom prst="rect">
            <a:avLst/>
          </a:prstGeom>
        </p:spPr>
        <p:txBody>
          <a:bodyPr wrap="none">
            <a:spAutoFit/>
          </a:bodyPr>
          <a:lstStyle/>
          <a:p>
            <a:pPr fontAlgn="base"/>
            <a:r>
              <a:rPr lang="en-US" b="1" i="0" cap="all" dirty="0" smtClean="0">
                <a:solidFill>
                  <a:srgbClr val="1976D2"/>
                </a:solidFill>
                <a:effectLst/>
                <a:latin typeface="Montserrat"/>
              </a:rPr>
              <a:t>ADDRESSING</a:t>
            </a:r>
            <a:endParaRPr lang="en-US" b="1" i="0" cap="all" dirty="0">
              <a:solidFill>
                <a:srgbClr val="1976D2"/>
              </a:solidFill>
              <a:effectLst/>
              <a:latin typeface="Montserrat"/>
            </a:endParaRPr>
          </a:p>
        </p:txBody>
      </p:sp>
      <p:sp>
        <p:nvSpPr>
          <p:cNvPr id="5" name="Rectangle 4"/>
          <p:cNvSpPr/>
          <p:nvPr/>
        </p:nvSpPr>
        <p:spPr>
          <a:xfrm>
            <a:off x="0" y="1037109"/>
            <a:ext cx="12192000" cy="923330"/>
          </a:xfrm>
          <a:prstGeom prst="rect">
            <a:avLst/>
          </a:prstGeom>
        </p:spPr>
        <p:txBody>
          <a:bodyPr wrap="square">
            <a:spAutoFit/>
          </a:bodyPr>
          <a:lstStyle/>
          <a:p>
            <a:r>
              <a:rPr lang="en-US" b="0" i="0" dirty="0" smtClean="0">
                <a:effectLst/>
                <a:latin typeface="Montserrat"/>
              </a:rPr>
              <a:t>I2C doesn’t have slave select lines like SPI, so it needs another way to let the slave know that data is being sent to it, and not another slave. It does this by </a:t>
            </a:r>
            <a:r>
              <a:rPr lang="en-US" b="0" i="1" dirty="0" smtClean="0">
                <a:effectLst/>
                <a:latin typeface="Montserrat"/>
              </a:rPr>
              <a:t>addressing</a:t>
            </a:r>
            <a:r>
              <a:rPr lang="en-US" b="0" i="0" dirty="0" smtClean="0">
                <a:effectLst/>
                <a:latin typeface="Montserrat"/>
              </a:rPr>
              <a:t>. </a:t>
            </a:r>
            <a:r>
              <a:rPr lang="en-US" b="0" i="0" dirty="0" smtClean="0">
                <a:solidFill>
                  <a:srgbClr val="FF0000"/>
                </a:solidFill>
                <a:effectLst/>
                <a:latin typeface="Montserrat"/>
              </a:rPr>
              <a:t>The address frame is always the first frame after the start bit in a new message.</a:t>
            </a:r>
            <a:endParaRPr lang="en-US" dirty="0">
              <a:solidFill>
                <a:srgbClr val="FF0000"/>
              </a:solidFill>
            </a:endParaRPr>
          </a:p>
        </p:txBody>
      </p:sp>
      <p:sp>
        <p:nvSpPr>
          <p:cNvPr id="6" name="Rectangle 5"/>
          <p:cNvSpPr/>
          <p:nvPr/>
        </p:nvSpPr>
        <p:spPr>
          <a:xfrm>
            <a:off x="0" y="2238177"/>
            <a:ext cx="12192000" cy="923330"/>
          </a:xfrm>
          <a:prstGeom prst="rect">
            <a:avLst/>
          </a:prstGeom>
        </p:spPr>
        <p:txBody>
          <a:bodyPr wrap="square">
            <a:spAutoFit/>
          </a:bodyPr>
          <a:lstStyle/>
          <a:p>
            <a:r>
              <a:rPr lang="en-US" b="0" i="0" dirty="0" smtClean="0">
                <a:solidFill>
                  <a:srgbClr val="FF0000"/>
                </a:solidFill>
                <a:effectLst/>
                <a:latin typeface="Montserrat"/>
              </a:rPr>
              <a:t>The master sends the address of the slave it wants to communicate with to every slave connected to it</a:t>
            </a:r>
            <a:r>
              <a:rPr lang="en-US" b="0" i="0" dirty="0" smtClean="0">
                <a:effectLst/>
                <a:latin typeface="Montserrat"/>
              </a:rPr>
              <a:t>. Each slave then compares the address sent from the master to its own address</a:t>
            </a:r>
            <a:r>
              <a:rPr lang="en-US" b="0" i="0" dirty="0" smtClean="0">
                <a:solidFill>
                  <a:srgbClr val="FF0000"/>
                </a:solidFill>
                <a:effectLst/>
                <a:latin typeface="Montserrat"/>
              </a:rPr>
              <a:t>. If the address matches, it sends a low voltage ACK bit back to the master.</a:t>
            </a:r>
            <a:r>
              <a:rPr lang="en-US" b="0" i="0" dirty="0" smtClean="0">
                <a:effectLst/>
                <a:latin typeface="Montserrat"/>
              </a:rPr>
              <a:t> If the address doesn’t match, the slave does nothing and the SDA line remains high.</a:t>
            </a:r>
            <a:endParaRPr lang="en-US" dirty="0"/>
          </a:p>
        </p:txBody>
      </p:sp>
      <p:sp>
        <p:nvSpPr>
          <p:cNvPr id="7" name="Rectangle 6"/>
          <p:cNvSpPr/>
          <p:nvPr/>
        </p:nvSpPr>
        <p:spPr>
          <a:xfrm>
            <a:off x="-68367" y="4053815"/>
            <a:ext cx="2082621" cy="369332"/>
          </a:xfrm>
          <a:prstGeom prst="rect">
            <a:avLst/>
          </a:prstGeom>
        </p:spPr>
        <p:txBody>
          <a:bodyPr wrap="none">
            <a:spAutoFit/>
          </a:bodyPr>
          <a:lstStyle/>
          <a:p>
            <a:pPr fontAlgn="base"/>
            <a:r>
              <a:rPr lang="en-US" b="1" i="0" cap="all" dirty="0" smtClean="0">
                <a:solidFill>
                  <a:srgbClr val="1976D2"/>
                </a:solidFill>
                <a:effectLst/>
                <a:latin typeface="Montserrat"/>
              </a:rPr>
              <a:t>READ/WRITE BIT</a:t>
            </a:r>
            <a:endParaRPr lang="en-US" b="1" i="0" cap="all" dirty="0">
              <a:solidFill>
                <a:srgbClr val="1976D2"/>
              </a:solidFill>
              <a:effectLst/>
              <a:latin typeface="Montserrat"/>
            </a:endParaRPr>
          </a:p>
        </p:txBody>
      </p:sp>
      <p:sp>
        <p:nvSpPr>
          <p:cNvPr id="8" name="Rectangle 7"/>
          <p:cNvSpPr/>
          <p:nvPr/>
        </p:nvSpPr>
        <p:spPr>
          <a:xfrm>
            <a:off x="0" y="4728084"/>
            <a:ext cx="12192000" cy="1477328"/>
          </a:xfrm>
          <a:prstGeom prst="rect">
            <a:avLst/>
          </a:prstGeom>
        </p:spPr>
        <p:txBody>
          <a:bodyPr wrap="square">
            <a:spAutoFit/>
          </a:bodyPr>
          <a:lstStyle/>
          <a:p>
            <a:r>
              <a:rPr lang="en-US" b="0" i="0" dirty="0" smtClean="0">
                <a:effectLst/>
                <a:latin typeface="Montserrat"/>
              </a:rPr>
              <a:t>The address frame includes a single bit at the end that informs the slave whether the master wants to write data to it or receive data from it. </a:t>
            </a:r>
          </a:p>
          <a:p>
            <a:endParaRPr lang="en-US" dirty="0">
              <a:latin typeface="Montserrat"/>
            </a:endParaRPr>
          </a:p>
          <a:p>
            <a:r>
              <a:rPr lang="en-US" b="0" i="0" dirty="0" smtClean="0">
                <a:effectLst/>
                <a:latin typeface="Montserrat"/>
              </a:rPr>
              <a:t>If the master wants to send data to the slave, the read/write bit is a low voltage level. If the master is requesting data from the slave, the bit is a high voltage level.</a:t>
            </a:r>
            <a:endParaRPr lang="en-US" dirty="0"/>
          </a:p>
        </p:txBody>
      </p:sp>
    </p:spTree>
    <p:extLst>
      <p:ext uri="{BB962C8B-B14F-4D97-AF65-F5344CB8AC3E}">
        <p14:creationId xmlns:p14="http://schemas.microsoft.com/office/powerpoint/2010/main" val="2772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5419" y="244761"/>
            <a:ext cx="2193677" cy="369332"/>
          </a:xfrm>
          <a:prstGeom prst="rect">
            <a:avLst/>
          </a:prstGeom>
        </p:spPr>
        <p:txBody>
          <a:bodyPr wrap="none">
            <a:spAutoFit/>
          </a:bodyPr>
          <a:lstStyle/>
          <a:p>
            <a:pPr fontAlgn="base"/>
            <a:r>
              <a:rPr lang="en-US" b="1" i="0" cap="all" dirty="0" smtClean="0">
                <a:solidFill>
                  <a:srgbClr val="1976D2"/>
                </a:solidFill>
                <a:effectLst/>
                <a:latin typeface="Montserrat"/>
              </a:rPr>
              <a:t>THE DATA FRAME</a:t>
            </a:r>
            <a:endParaRPr lang="en-US" b="1" i="0" cap="all" dirty="0">
              <a:solidFill>
                <a:srgbClr val="1976D2"/>
              </a:solidFill>
              <a:effectLst/>
              <a:latin typeface="Montserrat"/>
            </a:endParaRPr>
          </a:p>
        </p:txBody>
      </p:sp>
      <p:sp>
        <p:nvSpPr>
          <p:cNvPr id="7" name="Rectangle 6"/>
          <p:cNvSpPr/>
          <p:nvPr/>
        </p:nvSpPr>
        <p:spPr>
          <a:xfrm>
            <a:off x="85458" y="1182752"/>
            <a:ext cx="12192000" cy="369332"/>
          </a:xfrm>
          <a:prstGeom prst="rect">
            <a:avLst/>
          </a:prstGeom>
        </p:spPr>
        <p:txBody>
          <a:bodyPr wrap="square">
            <a:spAutoFit/>
          </a:bodyPr>
          <a:lstStyle/>
          <a:p>
            <a:r>
              <a:rPr lang="en-US" b="0" i="0" dirty="0" smtClean="0">
                <a:effectLst/>
                <a:latin typeface="Montserrat"/>
              </a:rPr>
              <a:t>After the master detects the ACK bit from the slave, the first data frame is ready to be sent.</a:t>
            </a:r>
            <a:endParaRPr lang="en-US" dirty="0"/>
          </a:p>
        </p:txBody>
      </p:sp>
      <p:sp>
        <p:nvSpPr>
          <p:cNvPr id="9" name="Rectangle 8"/>
          <p:cNvSpPr/>
          <p:nvPr/>
        </p:nvSpPr>
        <p:spPr>
          <a:xfrm>
            <a:off x="85458" y="2052935"/>
            <a:ext cx="11758974" cy="2031325"/>
          </a:xfrm>
          <a:prstGeom prst="rect">
            <a:avLst/>
          </a:prstGeom>
        </p:spPr>
        <p:txBody>
          <a:bodyPr wrap="square">
            <a:spAutoFit/>
          </a:bodyPr>
          <a:lstStyle/>
          <a:p>
            <a:r>
              <a:rPr lang="en-US" b="0" i="0" dirty="0" smtClean="0">
                <a:effectLst/>
                <a:latin typeface="Montserrat"/>
              </a:rPr>
              <a:t>The data frame is </a:t>
            </a:r>
            <a:r>
              <a:rPr lang="en-US" b="0" i="0" dirty="0" smtClean="0">
                <a:solidFill>
                  <a:srgbClr val="FF0000"/>
                </a:solidFill>
                <a:effectLst/>
                <a:latin typeface="Montserrat"/>
              </a:rPr>
              <a:t>always 8 bits long</a:t>
            </a:r>
            <a:r>
              <a:rPr lang="en-US" b="0" i="0" dirty="0" smtClean="0">
                <a:effectLst/>
                <a:latin typeface="Montserrat"/>
              </a:rPr>
              <a:t>, and sent with the most significant bit first.</a:t>
            </a:r>
          </a:p>
          <a:p>
            <a:endParaRPr lang="en-US" dirty="0">
              <a:latin typeface="Montserrat"/>
            </a:endParaRPr>
          </a:p>
          <a:p>
            <a:r>
              <a:rPr lang="en-US" b="0" i="0" dirty="0" smtClean="0">
                <a:effectLst/>
                <a:latin typeface="Montserrat"/>
              </a:rPr>
              <a:t> Each data frame is immediately followed by an ACK/NACK bit to verify that the frame has been received successfully. </a:t>
            </a:r>
          </a:p>
          <a:p>
            <a:endParaRPr lang="en-US" b="0" i="0" dirty="0" smtClean="0">
              <a:effectLst/>
              <a:latin typeface="Montserrat"/>
            </a:endParaRPr>
          </a:p>
          <a:p>
            <a:r>
              <a:rPr lang="en-US" b="0" i="0" dirty="0" smtClean="0">
                <a:effectLst/>
                <a:latin typeface="Montserrat"/>
              </a:rPr>
              <a:t>The ACK bit must be received by either the master or the slave (depending on who is sending the data) before the next data frame can be sent.</a:t>
            </a:r>
            <a:endParaRPr lang="en-US" dirty="0"/>
          </a:p>
        </p:txBody>
      </p:sp>
      <p:sp>
        <p:nvSpPr>
          <p:cNvPr id="10" name="Rectangle 9"/>
          <p:cNvSpPr/>
          <p:nvPr/>
        </p:nvSpPr>
        <p:spPr>
          <a:xfrm>
            <a:off x="0" y="4629891"/>
            <a:ext cx="12100806" cy="923330"/>
          </a:xfrm>
          <a:prstGeom prst="rect">
            <a:avLst/>
          </a:prstGeom>
        </p:spPr>
        <p:txBody>
          <a:bodyPr wrap="square">
            <a:spAutoFit/>
          </a:bodyPr>
          <a:lstStyle/>
          <a:p>
            <a:r>
              <a:rPr lang="en-US" b="0" i="0" dirty="0" smtClean="0">
                <a:effectLst/>
                <a:latin typeface="Montserrat"/>
              </a:rPr>
              <a:t>After all of the data frames have been sent, the master can send a stop condition to the slave to halt the transmission. The stop condition is a voltage transition from low to high on the SDA line after a low to high transition on the SCL line, with the SCL line remaining high.</a:t>
            </a:r>
            <a:endParaRPr lang="en-US" dirty="0"/>
          </a:p>
        </p:txBody>
      </p:sp>
    </p:spTree>
    <p:extLst>
      <p:ext uri="{BB962C8B-B14F-4D97-AF65-F5344CB8AC3E}">
        <p14:creationId xmlns:p14="http://schemas.microsoft.com/office/powerpoint/2010/main" val="1523338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922" y="99481"/>
            <a:ext cx="4245521" cy="369332"/>
          </a:xfrm>
          <a:prstGeom prst="rect">
            <a:avLst/>
          </a:prstGeom>
        </p:spPr>
        <p:txBody>
          <a:bodyPr wrap="none">
            <a:spAutoFit/>
          </a:bodyPr>
          <a:lstStyle/>
          <a:p>
            <a:pPr fontAlgn="base"/>
            <a:r>
              <a:rPr lang="en-US" b="1" i="0" cap="all" dirty="0" smtClean="0">
                <a:solidFill>
                  <a:srgbClr val="1976D2"/>
                </a:solidFill>
                <a:effectLst/>
                <a:latin typeface="Montserrat"/>
              </a:rPr>
              <a:t>STEPS OF I2C DATA TRANSMISSION</a:t>
            </a:r>
            <a:endParaRPr lang="en-US" b="1" i="0" cap="all" dirty="0">
              <a:solidFill>
                <a:srgbClr val="1976D2"/>
              </a:solidFill>
              <a:effectLst/>
              <a:latin typeface="Montserrat"/>
            </a:endParaRPr>
          </a:p>
        </p:txBody>
      </p:sp>
      <p:sp>
        <p:nvSpPr>
          <p:cNvPr id="5" name="Rectangle 4"/>
          <p:cNvSpPr/>
          <p:nvPr/>
        </p:nvSpPr>
        <p:spPr>
          <a:xfrm>
            <a:off x="102550" y="54693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6" name="Rectangle 5"/>
          <p:cNvSpPr/>
          <p:nvPr/>
        </p:nvSpPr>
        <p:spPr>
          <a:xfrm>
            <a:off x="1219200" y="680964"/>
            <a:ext cx="10189435" cy="646331"/>
          </a:xfrm>
          <a:prstGeom prst="rect">
            <a:avLst/>
          </a:prstGeom>
        </p:spPr>
        <p:txBody>
          <a:bodyPr wrap="square">
            <a:spAutoFit/>
          </a:bodyPr>
          <a:lstStyle/>
          <a:p>
            <a:r>
              <a:rPr lang="en-US" b="0" i="0" dirty="0" smtClean="0">
                <a:effectLst/>
                <a:latin typeface="Montserrat"/>
              </a:rPr>
              <a:t>The master sends the start condition to every connected slave by switching the SDA line from a </a:t>
            </a:r>
            <a:r>
              <a:rPr lang="en-US" b="0" i="0" dirty="0" smtClean="0">
                <a:solidFill>
                  <a:srgbClr val="FF0000"/>
                </a:solidFill>
                <a:effectLst/>
                <a:latin typeface="Montserrat"/>
              </a:rPr>
              <a:t>high voltage level to a low voltage </a:t>
            </a:r>
            <a:r>
              <a:rPr lang="en-US" b="0" i="0" dirty="0" smtClean="0">
                <a:effectLst/>
                <a:latin typeface="Montserrat"/>
              </a:rPr>
              <a:t>level </a:t>
            </a:r>
            <a:r>
              <a:rPr lang="en-US" b="0" i="1" dirty="0" smtClean="0">
                <a:effectLst/>
                <a:latin typeface="Montserrat"/>
              </a:rPr>
              <a:t>before</a:t>
            </a:r>
            <a:r>
              <a:rPr lang="en-US" b="0" i="0" dirty="0" smtClean="0">
                <a:effectLst/>
                <a:latin typeface="Montserrat"/>
              </a:rPr>
              <a:t> switching the SCL line from high to low:</a:t>
            </a:r>
            <a:endParaRPr lang="en-US" dirty="0"/>
          </a:p>
        </p:txBody>
      </p:sp>
      <p:pic>
        <p:nvPicPr>
          <p:cNvPr id="7" name="Picture 6"/>
          <p:cNvPicPr>
            <a:picLocks noChangeAspect="1"/>
          </p:cNvPicPr>
          <p:nvPr/>
        </p:nvPicPr>
        <p:blipFill>
          <a:blip r:embed="rId2"/>
          <a:stretch>
            <a:fillRect/>
          </a:stretch>
        </p:blipFill>
        <p:spPr>
          <a:xfrm>
            <a:off x="2844297" y="1807516"/>
            <a:ext cx="6144482" cy="4544059"/>
          </a:xfrm>
          <a:prstGeom prst="rect">
            <a:avLst/>
          </a:prstGeom>
        </p:spPr>
      </p:pic>
    </p:spTree>
    <p:extLst>
      <p:ext uri="{BB962C8B-B14F-4D97-AF65-F5344CB8AC3E}">
        <p14:creationId xmlns:p14="http://schemas.microsoft.com/office/powerpoint/2010/main" val="82597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5" name="Rectangle 4"/>
          <p:cNvSpPr/>
          <p:nvPr/>
        </p:nvSpPr>
        <p:spPr>
          <a:xfrm>
            <a:off x="1014101" y="134034"/>
            <a:ext cx="11009831" cy="646331"/>
          </a:xfrm>
          <a:prstGeom prst="rect">
            <a:avLst/>
          </a:prstGeom>
        </p:spPr>
        <p:txBody>
          <a:bodyPr wrap="square">
            <a:spAutoFit/>
          </a:bodyPr>
          <a:lstStyle/>
          <a:p>
            <a:r>
              <a:rPr lang="en-US" b="0" i="0" dirty="0" smtClean="0">
                <a:effectLst/>
                <a:latin typeface="Montserrat"/>
              </a:rPr>
              <a:t>The master sends each slave the 7 or 10 bit address of the slave it wants to communicate with, along with the read/write bit:</a:t>
            </a:r>
            <a:endParaRPr lang="en-US" dirty="0"/>
          </a:p>
        </p:txBody>
      </p:sp>
      <p:pic>
        <p:nvPicPr>
          <p:cNvPr id="6" name="Picture 5"/>
          <p:cNvPicPr>
            <a:picLocks noChangeAspect="1"/>
          </p:cNvPicPr>
          <p:nvPr/>
        </p:nvPicPr>
        <p:blipFill>
          <a:blip r:embed="rId2"/>
          <a:stretch>
            <a:fillRect/>
          </a:stretch>
        </p:blipFill>
        <p:spPr>
          <a:xfrm>
            <a:off x="3004423" y="1442903"/>
            <a:ext cx="5772956" cy="4467849"/>
          </a:xfrm>
          <a:prstGeom prst="rect">
            <a:avLst/>
          </a:prstGeom>
        </p:spPr>
      </p:pic>
    </p:spTree>
    <p:extLst>
      <p:ext uri="{BB962C8B-B14F-4D97-AF65-F5344CB8AC3E}">
        <p14:creationId xmlns:p14="http://schemas.microsoft.com/office/powerpoint/2010/main" val="680653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2" name="Rectangle 1"/>
          <p:cNvSpPr/>
          <p:nvPr/>
        </p:nvSpPr>
        <p:spPr>
          <a:xfrm>
            <a:off x="914400" y="0"/>
            <a:ext cx="11277600" cy="923330"/>
          </a:xfrm>
          <a:prstGeom prst="rect">
            <a:avLst/>
          </a:prstGeom>
        </p:spPr>
        <p:txBody>
          <a:bodyPr wrap="square">
            <a:spAutoFit/>
          </a:bodyPr>
          <a:lstStyle/>
          <a:p>
            <a:r>
              <a:rPr lang="en-US" b="0" i="0" dirty="0" smtClean="0">
                <a:effectLst/>
                <a:latin typeface="Montserrat"/>
              </a:rPr>
              <a:t>Each slave compares the address sent from the master to its own address. If the address matches, the slave returns an ACK bit by pulling the SDA line low for one bit. If the address from the master does not match the slave’s own address, the slave leaves the SDA line high.</a:t>
            </a:r>
            <a:endParaRPr lang="en-US" dirty="0"/>
          </a:p>
        </p:txBody>
      </p:sp>
      <p:pic>
        <p:nvPicPr>
          <p:cNvPr id="3" name="Picture 2"/>
          <p:cNvPicPr>
            <a:picLocks noChangeAspect="1"/>
          </p:cNvPicPr>
          <p:nvPr/>
        </p:nvPicPr>
        <p:blipFill>
          <a:blip r:embed="rId2"/>
          <a:stretch>
            <a:fillRect/>
          </a:stretch>
        </p:blipFill>
        <p:spPr>
          <a:xfrm>
            <a:off x="2950769" y="1386024"/>
            <a:ext cx="6068272" cy="4410691"/>
          </a:xfrm>
          <a:prstGeom prst="rect">
            <a:avLst/>
          </a:prstGeom>
        </p:spPr>
      </p:pic>
    </p:spTree>
    <p:extLst>
      <p:ext uri="{BB962C8B-B14F-4D97-AF65-F5344CB8AC3E}">
        <p14:creationId xmlns:p14="http://schemas.microsoft.com/office/powerpoint/2010/main" val="3951587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TotalTime>
  <Words>2555</Words>
  <Application>Microsoft Office PowerPoint</Application>
  <PresentationFormat>Widescreen</PresentationFormat>
  <Paragraphs>168</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-apple-system</vt:lpstr>
      <vt:lpstr>Arial</vt:lpstr>
      <vt:lpstr>Calibri</vt:lpstr>
      <vt:lpstr>Calibri Light</vt:lpstr>
      <vt:lpstr>inherit</vt:lpstr>
      <vt:lpstr>Montserrat</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117</cp:revision>
  <dcterms:created xsi:type="dcterms:W3CDTF">2024-01-08T15:54:06Z</dcterms:created>
  <dcterms:modified xsi:type="dcterms:W3CDTF">2024-01-09T17:15:40Z</dcterms:modified>
</cp:coreProperties>
</file>